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263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5335F-BBBD-4099-BD5E-99004779528B}" type="datetimeFigureOut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3F6BA-812D-4D54-9F68-E3761F3182B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빗면 5"/>
          <p:cNvSpPr/>
          <p:nvPr/>
        </p:nvSpPr>
        <p:spPr>
          <a:xfrm>
            <a:off x="1269000" y="251520"/>
            <a:ext cx="4320000" cy="720080"/>
          </a:xfrm>
          <a:prstGeom prst="bevel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itchFamily="49" charset="-127"/>
                <a:ea typeface="돋움체" pitchFamily="49" charset="-127"/>
              </a:rPr>
              <a:t>반사회성 인격장애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itchFamily="49" charset="-127"/>
              <a:ea typeface="돋움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8386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E8E0A-8E14-4D67-9392-416AE2947866}" type="datetimeFigureOut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CE5F1-5B42-40FB-A816-B948388FF0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745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smtClean="0">
                <a:latin typeface="돋움체" pitchFamily="49" charset="-127"/>
                <a:ea typeface="돋움체" pitchFamily="49" charset="-127"/>
              </a:rPr>
              <a:t>반사회성 인격장애에 대한 자료입니다</a:t>
            </a:r>
            <a:r>
              <a:rPr lang="en-US" altLang="ko-KR" sz="150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150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E5F1-5B42-40FB-A816-B948388FF025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667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E5F1-5B42-40FB-A816-B948388FF02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133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E5F1-5B42-40FB-A816-B948388FF02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1361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E5F1-5B42-40FB-A816-B948388FF02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199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97D9EBA-660A-472D-8042-B756A6096E21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직사각형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선 연결선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직선 연결선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직사각형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타원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타원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타원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2952E-05DD-4D1A-AAAD-535C431A4C17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F9308-28E5-40EF-BCC2-73775CC7ED10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C271FAD-4219-4701-B8B9-DAC15B9E196B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01C6BF-AF4E-4A50-B326-7A0F987B8E26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직선 연결선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직선 연결선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사각형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타원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타원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타원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직선 연결선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0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B7DCC-D019-44BD-BB53-7DB763008A3B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450D-8087-4DE3-9F7F-B695FD7FE6F1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5535BB-BA12-42EC-B9BA-8CD3EFF502E1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D621-1120-4623-80A2-E24E31BDCFF3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타원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내용 개체 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21" name="날짜 개체 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742C6C-90A0-4240-BBB6-B200B0A5DE32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3" name="바닥글 개체 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50000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타원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선 연결선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직선 연결선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날짜 개체 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E8E3D21-7C84-4B1B-BA11-D21D062C4CBA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031014A-3F71-4F61-9A83-8C9ACCA9C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1" name="바닥글 개체 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  <p:transition spd="slow" advClick="0" advTm="50000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4B9DA6C-C46D-48C3-B0D0-920B0F6C70D1}" type="datetime1">
              <a:rPr lang="ko-KR" altLang="en-US" smtClean="0"/>
              <a:t>2015-03-14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타원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2000" b="1">
                <a:solidFill>
                  <a:srgbClr val="FFFFFF"/>
                </a:solidFill>
              </a:defRPr>
            </a:lvl1pPr>
          </a:lstStyle>
          <a:p>
            <a:fld id="{E031014A-3F71-4F61-9A83-8C9ACCA9C6A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7923564" y="56237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ko-KR" sz="2600" kern="1200" smtClean="0">
                <a:solidFill>
                  <a:schemeClr val="tx1"/>
                </a:solidFill>
                <a:effectLst/>
                <a:latin typeface="돋움체" pitchFamily="49" charset="-127"/>
                <a:ea typeface="돋움체" pitchFamily="49" charset="-127"/>
                <a:cs typeface="+mn-cs"/>
              </a:rPr>
              <a:t>○○○</a:t>
            </a:r>
            <a:endParaRPr lang="ko-KR" altLang="en-US" sz="2600">
              <a:latin typeface="돋움체" pitchFamily="49" charset="-127"/>
              <a:ea typeface="돋움체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0">
    <p:cover dir="u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1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1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1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smtClean="0">
                <a:latin typeface="돋움체" pitchFamily="49" charset="-127"/>
                <a:ea typeface="돋움체" pitchFamily="49" charset="-127"/>
                <a:hlinkClick r:id="rId3"/>
              </a:rPr>
              <a:t>하이퍼링크</a:t>
            </a:r>
            <a:endParaRPr lang="ko-KR" altLang="en-US" sz="3700">
              <a:latin typeface="돋움체" pitchFamily="49" charset="-127"/>
              <a:ea typeface="돋움체" pitchFamily="49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835696" y="2276872"/>
            <a:ext cx="6840000" cy="1080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6000" b="1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itchFamily="49" charset="-127"/>
                <a:ea typeface="굴림체" pitchFamily="49" charset="-127"/>
              </a:rPr>
              <a:t>반사회성 인격장애</a:t>
            </a:r>
            <a:endParaRPr lang="en-US" altLang="ko-KR" sz="60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3173659"/>
      </p:ext>
    </p:extLst>
  </p:cSld>
  <p:clrMapOvr>
    <a:masterClrMapping/>
  </p:clrMapOvr>
  <p:transition spd="slow" advClick="0" advTm="50000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800" smtClean="0">
                <a:latin typeface="궁서체" pitchFamily="17" charset="-127"/>
                <a:ea typeface="궁서체" pitchFamily="17" charset="-127"/>
              </a:rPr>
              <a:t>반사회성 인격장애자</a:t>
            </a:r>
            <a:endParaRPr lang="ko-KR" altLang="en-US" sz="3800">
              <a:latin typeface="궁서체" pitchFamily="17" charset="-127"/>
              <a:ea typeface="궁서체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  <a:buSzPct val="90000"/>
              <a:buFont typeface="Wingdings" pitchFamily="2" charset="2"/>
              <a:buChar char=""/>
            </a:pPr>
            <a:r>
              <a:rPr lang="ko-KR" altLang="en-US" sz="3000" u="sng">
                <a:latin typeface="바탕체" pitchFamily="17" charset="-127"/>
                <a:ea typeface="바탕체" pitchFamily="17" charset="-127"/>
              </a:rPr>
              <a:t>의미</a:t>
            </a: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 </a:t>
            </a:r>
          </a:p>
          <a:p>
            <a:pPr lvl="1">
              <a:lnSpc>
                <a:spcPts val="3000"/>
              </a:lnSpc>
            </a:pP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원시적인 욕구를 억제하지 못하고</a:t>
            </a:r>
            <a:r>
              <a:rPr lang="en-US" altLang="ko-KR" sz="2300" u="sng">
                <a:latin typeface="바탕체" pitchFamily="17" charset="-127"/>
                <a:ea typeface="바탕체" pitchFamily="17" charset="-127"/>
              </a:rPr>
              <a:t>, </a:t>
            </a: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양심에 따른 행동이 형성되지 않아 남에게 피해를 줌</a:t>
            </a:r>
          </a:p>
          <a:p>
            <a:pPr>
              <a:lnSpc>
                <a:spcPts val="3000"/>
              </a:lnSpc>
              <a:buSzPct val="90000"/>
              <a:buFont typeface="Wingdings" pitchFamily="2" charset="2"/>
              <a:buChar char=""/>
            </a:pPr>
            <a:r>
              <a:rPr lang="ko-KR" altLang="en-US" sz="3000" u="sng">
                <a:latin typeface="바탕체" pitchFamily="17" charset="-127"/>
                <a:ea typeface="바탕체" pitchFamily="17" charset="-127"/>
              </a:rPr>
              <a:t>특징</a:t>
            </a: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 </a:t>
            </a:r>
          </a:p>
          <a:p>
            <a:pPr lvl="1">
              <a:lnSpc>
                <a:spcPts val="3000"/>
              </a:lnSpc>
            </a:pP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극도로 자기중심적임</a:t>
            </a:r>
          </a:p>
          <a:p>
            <a:pPr lvl="1">
              <a:lnSpc>
                <a:spcPts val="3000"/>
              </a:lnSpc>
            </a:pPr>
            <a:r>
              <a:rPr lang="ko-KR" altLang="en-US" sz="2300" u="sng">
                <a:latin typeface="바탕체" pitchFamily="17" charset="-127"/>
                <a:ea typeface="바탕체" pitchFamily="17" charset="-127"/>
              </a:rPr>
              <a:t>의미있는 대인관계를 형성하지 못함</a:t>
            </a:r>
          </a:p>
          <a:p>
            <a:pPr>
              <a:lnSpc>
                <a:spcPts val="3000"/>
              </a:lnSpc>
            </a:pPr>
            <a:endParaRPr lang="ko-KR" altLang="en-US" sz="2300" u="sng">
              <a:latin typeface="바탕체" pitchFamily="17" charset="-127"/>
              <a:ea typeface="바탕체" pitchFamily="17" charset="-127"/>
            </a:endParaRPr>
          </a:p>
        </p:txBody>
      </p:sp>
      <p:pic>
        <p:nvPicPr>
          <p:cNvPr id="8" name="내용 개체 틀 7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025" y="2214561"/>
            <a:ext cx="2520000" cy="3600000"/>
          </a:xfrm>
        </p:spPr>
      </p:pic>
    </p:spTree>
    <p:extLst>
      <p:ext uri="{BB962C8B-B14F-4D97-AF65-F5344CB8AC3E}">
        <p14:creationId xmlns:p14="http://schemas.microsoft.com/office/powerpoint/2010/main" val="2651464214"/>
      </p:ext>
    </p:extLst>
  </p:cSld>
  <p:clrMapOvr>
    <a:masterClrMapping/>
  </p:clrMapOvr>
  <p:transition spd="slow" advClick="0" advTm="50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smtClean="0">
                <a:latin typeface="돋움체" pitchFamily="49" charset="-127"/>
                <a:ea typeface="돋움체" pitchFamily="49" charset="-127"/>
              </a:rPr>
              <a:t>진단기준</a:t>
            </a:r>
            <a:endParaRPr lang="ko-KR" altLang="en-US" sz="4200">
              <a:latin typeface="돋움체" pitchFamily="49" charset="-127"/>
              <a:ea typeface="돋움체" pitchFamily="49" charset="-127"/>
            </a:endParaRPr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4085043"/>
              </p:ext>
            </p:extLst>
          </p:nvPr>
        </p:nvGraphicFramePr>
        <p:xfrm>
          <a:off x="457200" y="1600200"/>
          <a:ext cx="7467601" cy="4277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456"/>
                <a:gridCol w="2808312"/>
                <a:gridCol w="1213611"/>
                <a:gridCol w="1213611"/>
                <a:gridCol w="1213611"/>
              </a:tblGrid>
              <a:tr h="61101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dirty="0" smtClean="0">
                          <a:latin typeface="바탕체" pitchFamily="17" charset="-127"/>
                          <a:ea typeface="바탕체" pitchFamily="17" charset="-127"/>
                        </a:rPr>
                        <a:t>순번</a:t>
                      </a:r>
                      <a:endParaRPr lang="ko-KR" altLang="en-US" sz="2200" b="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2200" b="0" dirty="0" smtClean="0">
                          <a:latin typeface="바탕체" pitchFamily="17" charset="-127"/>
                          <a:ea typeface="바탕체" pitchFamily="17" charset="-127"/>
                        </a:rPr>
                        <a:t>내용</a:t>
                      </a:r>
                      <a:endParaRPr lang="ko-KR" altLang="en-US" sz="2200" b="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dirty="0" smtClean="0">
                          <a:latin typeface="바탕체" pitchFamily="17" charset="-127"/>
                          <a:ea typeface="바탕체" pitchFamily="17" charset="-127"/>
                        </a:rPr>
                        <a:t>확인</a:t>
                      </a:r>
                      <a:endParaRPr lang="ko-KR" altLang="en-US" sz="2200" b="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b="0" smtClean="0">
                          <a:latin typeface="바탕체" pitchFamily="17" charset="-127"/>
                          <a:ea typeface="바탕체" pitchFamily="17" charset="-127"/>
                        </a:rPr>
                        <a:t>비고</a:t>
                      </a:r>
                      <a:endParaRPr lang="ko-KR" altLang="en-US" sz="2200" b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110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0" dirty="0" smtClean="0">
                          <a:solidFill>
                            <a:schemeClr val="bg1"/>
                          </a:solidFill>
                          <a:latin typeface="바탕체" pitchFamily="17" charset="-127"/>
                          <a:ea typeface="바탕체" pitchFamily="17" charset="-127"/>
                        </a:rPr>
                        <a:t>TRUE</a:t>
                      </a:r>
                      <a:endParaRPr lang="ko-KR" altLang="en-US" sz="2200" b="0" dirty="0">
                        <a:solidFill>
                          <a:schemeClr val="bg1"/>
                        </a:solidFill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0" dirty="0" smtClean="0">
                          <a:solidFill>
                            <a:schemeClr val="bg1"/>
                          </a:solidFill>
                          <a:latin typeface="바탕체" pitchFamily="17" charset="-127"/>
                          <a:ea typeface="바탕체" pitchFamily="17" charset="-127"/>
                        </a:rPr>
                        <a:t>FALSE</a:t>
                      </a:r>
                      <a:endParaRPr lang="ko-KR" altLang="en-US" sz="2200" b="0" dirty="0">
                        <a:solidFill>
                          <a:schemeClr val="bg1"/>
                        </a:solidFill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110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1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200" dirty="0" smtClean="0">
                          <a:latin typeface="바탕체" pitchFamily="17" charset="-127"/>
                          <a:ea typeface="바탕체" pitchFamily="17" charset="-127"/>
                        </a:rPr>
                        <a:t>범죄의 반복</a:t>
                      </a:r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 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T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F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latinLnBrk="1"/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0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2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smtClean="0">
                          <a:latin typeface="바탕체" pitchFamily="17" charset="-127"/>
                          <a:ea typeface="바탕체" pitchFamily="17" charset="-127"/>
                        </a:rPr>
                        <a:t>반복적인 거짓말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T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F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/>
                </a:tc>
              </a:tr>
              <a:tr h="6110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3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smtClean="0">
                          <a:latin typeface="바탕체" pitchFamily="17" charset="-127"/>
                          <a:ea typeface="바탕체" pitchFamily="17" charset="-127"/>
                        </a:rPr>
                        <a:t>충동적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T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F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/>
                </a:tc>
              </a:tr>
              <a:tr h="6110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4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smtClean="0">
                          <a:latin typeface="바탕체" pitchFamily="17" charset="-127"/>
                          <a:ea typeface="바탕체" pitchFamily="17" charset="-127"/>
                        </a:rPr>
                        <a:t>반복적인 공격성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smtClean="0">
                          <a:latin typeface="바탕체" pitchFamily="17" charset="-127"/>
                          <a:ea typeface="바탕체" pitchFamily="17" charset="-127"/>
                        </a:rPr>
                        <a:t>T</a:t>
                      </a:r>
                      <a:endParaRPr lang="ko-KR" altLang="en-US" sz="220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F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/>
                </a:tc>
              </a:tr>
              <a:tr h="61101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5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2200" kern="1200" smtClean="0">
                          <a:solidFill>
                            <a:schemeClr val="dk1"/>
                          </a:solidFill>
                          <a:latin typeface="바탕체" pitchFamily="17" charset="-127"/>
                          <a:ea typeface="바탕체" pitchFamily="17" charset="-127"/>
                          <a:cs typeface="+mn-cs"/>
                        </a:rPr>
                        <a:t>양심의 가책이 없음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smtClean="0">
                          <a:latin typeface="바탕체" pitchFamily="17" charset="-127"/>
                          <a:ea typeface="바탕체" pitchFamily="17" charset="-127"/>
                        </a:rPr>
                        <a:t>T</a:t>
                      </a:r>
                      <a:endParaRPr lang="ko-KR" altLang="en-US" sz="220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itchFamily="17" charset="-127"/>
                          <a:ea typeface="바탕체" pitchFamily="17" charset="-127"/>
                        </a:rPr>
                        <a:t>F</a:t>
                      </a:r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200" dirty="0">
                        <a:latin typeface="바탕체" pitchFamily="17" charset="-127"/>
                        <a:ea typeface="바탕체" pitchFamily="17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9839276"/>
      </p:ext>
    </p:extLst>
  </p:cSld>
  <p:clrMapOvr>
    <a:masterClrMapping/>
  </p:clrMapOvr>
  <p:transition spd="slow" advClick="0" advTm="50000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611560" y="332656"/>
            <a:ext cx="7920000" cy="6120000"/>
            <a:chOff x="683568" y="404664"/>
            <a:chExt cx="7200800" cy="5760640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1403648" y="404664"/>
              <a:ext cx="5472608" cy="648072"/>
            </a:xfrm>
            <a:prstGeom prst="roundRect">
              <a:avLst/>
            </a:prstGeom>
            <a:blipFill>
              <a:blip r:embed="rId3" cstate="print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정신장애 진정 접수 현황</a:t>
              </a:r>
              <a:endParaRPr lang="ko-KR" altLang="en-US" dirty="0"/>
            </a:p>
          </p:txBody>
        </p:sp>
        <p:sp>
          <p:nvSpPr>
            <p:cNvPr id="7" name="모서리가 접힌 도형 6"/>
            <p:cNvSpPr/>
            <p:nvPr/>
          </p:nvSpPr>
          <p:spPr>
            <a:xfrm>
              <a:off x="683568" y="1196752"/>
              <a:ext cx="7200800" cy="4968552"/>
            </a:xfrm>
            <a:prstGeom prst="foldedCorner">
              <a:avLst/>
            </a:prstGeom>
            <a:blipFill>
              <a:blip r:embed="rId4" cstate="print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1835696" y="2204864"/>
              <a:ext cx="504056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835696" y="2924944"/>
              <a:ext cx="504056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>
              <a:off x="1835696" y="3645024"/>
              <a:ext cx="504056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1835696" y="4365104"/>
              <a:ext cx="504056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1835696" y="5085184"/>
              <a:ext cx="504056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5400000" flipH="1" flipV="1">
              <a:off x="35496" y="3321134"/>
              <a:ext cx="3600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사각형 13"/>
            <p:cNvSpPr/>
            <p:nvPr/>
          </p:nvSpPr>
          <p:spPr>
            <a:xfrm>
              <a:off x="2339752" y="4437112"/>
              <a:ext cx="576064" cy="648072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419872" y="4077072"/>
              <a:ext cx="576064" cy="1008112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499992" y="2492896"/>
              <a:ext cx="576064" cy="2592288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580112" y="2276872"/>
              <a:ext cx="576064" cy="2808312"/>
            </a:xfrm>
            <a:prstGeom prst="rect">
              <a:avLst/>
            </a:prstGeom>
            <a:blipFill>
              <a:blip r:embed="rId5" cstate="print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07704" y="1988840"/>
              <a:ext cx="598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800</a:t>
              </a: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7704" y="2708920"/>
              <a:ext cx="598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600</a:t>
              </a:r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07704" y="3429000"/>
              <a:ext cx="598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400</a:t>
              </a:r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07704" y="4149080"/>
              <a:ext cx="598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</a:t>
              </a:r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69156" y="4869160"/>
              <a:ext cx="322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0</a:t>
              </a:r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57316" y="5157192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2005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9507" y="5157192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2006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81698" y="5157192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2007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379747" y="5157192"/>
              <a:ext cx="920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2008</a:t>
              </a:r>
              <a:r>
                <a:rPr lang="ko-KR" altLang="en-US" smtClean="0"/>
                <a:t>년</a:t>
              </a: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3309370"/>
      </p:ext>
    </p:extLst>
  </p:cSld>
  <p:clrMapOvr>
    <a:masterClrMapping/>
  </p:clrMapOvr>
  <p:transition spd="slow" advClick="0" advTm="50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900" smtClean="0">
                <a:latin typeface="바탕체" pitchFamily="17" charset="-127"/>
                <a:ea typeface="바탕체" pitchFamily="17" charset="-127"/>
              </a:rPr>
              <a:t>프로그램 실행</a:t>
            </a:r>
            <a:endParaRPr lang="ko-KR" altLang="en-US" sz="4900">
              <a:latin typeface="바탕체" pitchFamily="17" charset="-127"/>
              <a:ea typeface="바탕체" pitchFamily="17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1014A-3F71-4F61-9A83-8C9ACCA9C6A4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699792" y="2132856"/>
            <a:ext cx="3744416" cy="2520000"/>
            <a:chOff x="2267744" y="2132856"/>
            <a:chExt cx="3744416" cy="2520000"/>
          </a:xfrm>
        </p:grpSpPr>
        <p:sp>
          <p:nvSpPr>
            <p:cNvPr id="4" name="번개 3">
              <a:hlinkHover r:id="rId2" action="ppaction://program"/>
            </p:cNvPr>
            <p:cNvSpPr/>
            <p:nvPr/>
          </p:nvSpPr>
          <p:spPr>
            <a:xfrm>
              <a:off x="2267744" y="2132856"/>
              <a:ext cx="252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번개 4">
              <a:hlinkHover r:id="rId2" action="ppaction://program"/>
            </p:cNvPr>
            <p:cNvSpPr/>
            <p:nvPr/>
          </p:nvSpPr>
          <p:spPr>
            <a:xfrm flipH="1">
              <a:off x="3492160" y="2132856"/>
              <a:ext cx="2520000" cy="252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4572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3819728"/>
      </p:ext>
    </p:extLst>
  </p:cSld>
  <p:clrMapOvr>
    <a:masterClrMapping/>
  </p:clrMapOvr>
  <p:transition spd="slow" advClick="0" advTm="50000">
    <p:cover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오렌지">
  <a:themeElements>
    <a:clrScheme name="오렌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오렌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오렌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</TotalTime>
  <Words>90</Words>
  <Application>Microsoft Office PowerPoint</Application>
  <PresentationFormat>화면 슬라이드 쇼(4:3)</PresentationFormat>
  <Paragraphs>55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오렌지</vt:lpstr>
      <vt:lpstr>PowerPoint 프레젠테이션</vt:lpstr>
      <vt:lpstr>반사회성 인격장애자</vt:lpstr>
      <vt:lpstr>진단기준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삼성SDS</dc:creator>
  <cp:lastModifiedBy>삼성SDS</cp:lastModifiedBy>
  <cp:revision>7</cp:revision>
  <dcterms:created xsi:type="dcterms:W3CDTF">2015-03-13T23:31:09Z</dcterms:created>
  <dcterms:modified xsi:type="dcterms:W3CDTF">2015-03-14T00:27:35Z</dcterms:modified>
</cp:coreProperties>
</file>