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custShowLst>
    <p:custShow name="프로그램 실행1" id="0">
      <p:sldLst>
        <p:sld r:id="rId2"/>
        <p:sld r:id="rId4"/>
      </p:sldLst>
    </p:custShow>
    <p:custShow name="프로그램 실행2" id="1">
      <p:sldLst>
        <p:sld r:id="rId3"/>
        <p:sld r:id="rId5"/>
        <p:sld r:id="rId6"/>
      </p:sldLst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32" autoAdjust="0"/>
    <p:restoredTop sz="0" autoAdjust="0"/>
  </p:normalViewPr>
  <p:slideViewPr>
    <p:cSldViewPr showGuides="1">
      <p:cViewPr>
        <p:scale>
          <a:sx n="70" d="100"/>
          <a:sy n="70" d="100"/>
        </p:scale>
        <p:origin x="-324" y="-10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7" d="100"/>
          <a:sy n="87" d="100"/>
        </p:scale>
        <p:origin x="-90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B70145-10C2-479B-8202-C1AFFFBC84D7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43197A-2A3E-4B47-9955-AAA96E6EDE8D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정오각형 6"/>
          <p:cNvSpPr/>
          <p:nvPr/>
        </p:nvSpPr>
        <p:spPr>
          <a:xfrm>
            <a:off x="1989000" y="179512"/>
            <a:ext cx="2880000" cy="720000"/>
          </a:xfrm>
          <a:prstGeom prst="pentagon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궁서체" panose="02030609000101010101" pitchFamily="17" charset="-127"/>
                <a:ea typeface="궁서체" panose="02030609000101010101" pitchFamily="17" charset="-127"/>
              </a:rPr>
              <a:t>태양열</a:t>
            </a:r>
            <a:endParaRPr lang="ko-KR" altLang="en-US" sz="2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278063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A6DA97-5E03-481F-BE81-F5E1D39C189C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BC89D0-8F0A-4C87-AEBB-E75C3EA534D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11195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C89D0-8F0A-4C87-AEBB-E75C3EA534DD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87513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C89D0-8F0A-4C87-AEBB-E75C3EA534DD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8832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CEBF5"/>
            </a:gs>
            <a:gs pos="8000">
              <a:srgbClr val="83A7C3"/>
            </a:gs>
            <a:gs pos="13000">
              <a:srgbClr val="768FB9"/>
            </a:gs>
            <a:gs pos="21001">
              <a:srgbClr val="83A7C3"/>
            </a:gs>
            <a:gs pos="52000">
              <a:srgbClr val="FFFFFF"/>
            </a:gs>
            <a:gs pos="56000">
              <a:srgbClr val="9C6563"/>
            </a:gs>
            <a:gs pos="58000">
              <a:srgbClr val="80302D"/>
            </a:gs>
            <a:gs pos="71001">
              <a:srgbClr val="C0524E"/>
            </a:gs>
            <a:gs pos="94000">
              <a:srgbClr val="EBDAD4"/>
            </a:gs>
            <a:gs pos="100000">
              <a:srgbClr val="55261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태양열에 대한 자료입니다</a:t>
            </a:r>
            <a:r>
              <a:rPr lang="en-US" altLang="ko-KR" sz="1400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.</a:t>
            </a:r>
            <a:endParaRPr lang="ko-KR" altLang="en-US" sz="1400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C89D0-8F0A-4C87-AEBB-E75C3EA534DD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44295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C89D0-8F0A-4C87-AEBB-E75C3EA534DD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2324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모서리가 둥근 직사각형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부제목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sp>
        <p:nvSpPr>
          <p:cNvPr id="28" name="날짜 개체 틀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AA67D-C834-4671-98A1-75504575EB0B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17" name="바닥글 개체 틀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29" name="슬라이드 번호 개체 틀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2300">
                <a:solidFill>
                  <a:srgbClr val="FFFFFF"/>
                </a:solidFill>
              </a:defRPr>
            </a:lvl1pPr>
          </a:lstStyle>
          <a:p>
            <a:fld id="{2AF71985-3862-435F-9BA5-98105C3E4427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직사각형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직사각형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제목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55000">
    <p:strips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47036-A38F-425D-80AB-9FEA92D16109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71985-3862-435F-9BA5-98105C3E4427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5000">
    <p:strips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98B7E-8F37-4AD8-A5A8-D7ED4BA7CF8D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71985-3862-435F-9BA5-98105C3E4427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5000">
    <p:strips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39E65-0B55-4C36-87F9-7CC6CC8DAC04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71985-3862-435F-9BA5-98105C3E442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내용 개체 틀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  <p:transition spd="slow" advClick="0" advTm="55000">
    <p:strips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모서리가 둥근 직사각형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2AB41-E464-4B2B-AB01-15A34D1CDD3F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직사각형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직사각형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AF71985-3862-435F-9BA5-98105C3E4427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55000">
    <p:strips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00E7F-81DD-4395-869B-E6FDEBD8880C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71985-3862-435F-9BA5-98105C3E442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내용 개체 틀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11" name="내용 개체 틀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  <p:transition spd="slow" advClick="0" advTm="55000">
    <p:strips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A3F57-80E0-42D1-88E2-0100F751302A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71985-3862-435F-9BA5-98105C3E442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내용 개체 틀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13" name="내용 개체 틀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  <p:transition spd="slow" advClick="0" advTm="55000">
    <p:strips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40559-6B9F-4A02-92BC-8BC05008661D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71985-3862-435F-9BA5-98105C3E4427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5000">
    <p:strips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99A1A-2771-4190-AF59-92E9895CBC4F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71985-3862-435F-9BA5-98105C3E4427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5000">
    <p:strips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모서리가 둥근 직사각형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21258-7822-4EA8-BB8E-EB69D70BE2C2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71985-3862-435F-9BA5-98105C3E442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내용 개체 틀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  <p:transition spd="slow" advClick="0" advTm="55000">
    <p:strips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2C150-385F-48DC-945B-7B48701E216B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AF71985-3862-435F-9BA5-98105C3E442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직사각형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직사각형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ko-KR" altLang="en-US" smtClean="0"/>
              <a:t>그림을 추가하려면 아이콘을 클릭하십시오</a:t>
            </a:r>
            <a:endParaRPr kumimoji="0" lang="en-US" dirty="0"/>
          </a:p>
        </p:txBody>
      </p:sp>
    </p:spTree>
  </p:cSld>
  <p:clrMapOvr>
    <a:masterClrMapping/>
  </p:clrMapOvr>
  <p:transition spd="slow" advClick="0" advTm="55000">
    <p:strips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모서리가 둥근 직사각형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제목 개체 틀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13" name="텍스트 개체 틀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14" name="날짜 개체 틀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0ABC093-368F-451B-B5FF-AB638D566E2B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23" name="슬라이드 번호 개체 틀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23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2AF71985-3862-435F-9BA5-98105C3E4427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" name="TextBox 1"/>
          <p:cNvSpPr txBox="1"/>
          <p:nvPr userDrawn="1"/>
        </p:nvSpPr>
        <p:spPr>
          <a:xfrm>
            <a:off x="7930912" y="69755"/>
            <a:ext cx="114646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5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○○○</a:t>
            </a:r>
            <a:endParaRPr lang="ko-KR" altLang="en-US" sz="25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55000">
    <p:strips dir="ld"/>
  </p:transition>
  <p:hf hdr="0" ftr="0" dt="0"/>
  <p:txStyles>
    <p:titleStyle>
      <a:lvl1pPr algn="l" rtl="0" eaLnBrk="1" latinLnBrk="1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1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1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1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1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1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1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1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1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1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-test.co.kr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NOTEPAD.EXE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o-KR" altLang="en-US" sz="3500" dirty="0" smtClean="0">
                <a:latin typeface="궁서체" panose="02030609000101010101" pitchFamily="17" charset="-127"/>
                <a:ea typeface="궁서체" panose="02030609000101010101" pitchFamily="17" charset="-127"/>
                <a:hlinkClick r:id="rId3"/>
              </a:rPr>
              <a:t>하이퍼링크</a:t>
            </a:r>
            <a:endParaRPr lang="ko-KR" altLang="en-US" sz="35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12000" y="1592936"/>
            <a:ext cx="6120000" cy="1260000"/>
          </a:xfrm>
        </p:spPr>
        <p:txBody>
          <a:bodyPr>
            <a:noAutofit/>
          </a:bodyPr>
          <a:lstStyle/>
          <a:p>
            <a:r>
              <a:rPr lang="ko-KR" altLang="en-US" sz="5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돋움체" panose="020B0609000101010101" pitchFamily="49" charset="-127"/>
                <a:ea typeface="돋움체" panose="020B0609000101010101" pitchFamily="49" charset="-127"/>
              </a:rPr>
              <a:t>태양열 이용기술</a:t>
            </a:r>
            <a:endParaRPr lang="ko-KR" altLang="en-US" sz="55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71985-3862-435F-9BA5-98105C3E4427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50721531"/>
      </p:ext>
    </p:extLst>
  </p:cSld>
  <p:clrMapOvr>
    <a:masterClrMapping/>
  </p:clrMapOvr>
  <p:transition spd="slow" advClick="0" advTm="55000">
    <p:strips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4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이용기술과 시스템 구성</a:t>
            </a:r>
            <a:endParaRPr lang="ko-KR" altLang="en-US" sz="44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6" name="내용 개체 틀 5"/>
          <p:cNvSpPr>
            <a:spLocks noGrp="1"/>
          </p:cNvSpPr>
          <p:nvPr>
            <p:ph sz="quarter" idx="2"/>
          </p:nvPr>
        </p:nvSpPr>
        <p:spPr/>
        <p:txBody>
          <a:bodyPr>
            <a:noAutofit/>
          </a:bodyPr>
          <a:lstStyle/>
          <a:p>
            <a:pPr fontAlgn="base">
              <a:lnSpc>
                <a:spcPct val="110000"/>
              </a:lnSpc>
              <a:buFont typeface="Wingdings" panose="05000000000000000000" pitchFamily="2" charset="2"/>
              <a:buChar char="1"/>
            </a:pPr>
            <a:r>
              <a:rPr lang="ko-KR" altLang="en-US" sz="25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이용기술</a:t>
            </a:r>
          </a:p>
          <a:p>
            <a:pPr lvl="1" fontAlgn="base">
              <a:lnSpc>
                <a:spcPct val="110000"/>
              </a:lnSpc>
            </a:pPr>
            <a:r>
              <a:rPr lang="ko-KR" altLang="en-US" sz="22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태양열 </a:t>
            </a:r>
            <a:r>
              <a:rPr lang="ko-KR" altLang="en-US" sz="2200" u="sng" dirty="0" err="1">
                <a:latin typeface="바탕체" panose="02030609000101010101" pitchFamily="17" charset="-127"/>
                <a:ea typeface="바탕체" panose="02030609000101010101" pitchFamily="17" charset="-127"/>
              </a:rPr>
              <a:t>집열기술</a:t>
            </a:r>
            <a:endParaRPr lang="ko-KR" altLang="en-US" sz="2200" u="sng" dirty="0">
              <a:latin typeface="바탕체" panose="02030609000101010101" pitchFamily="17" charset="-127"/>
              <a:ea typeface="바탕체" panose="02030609000101010101" pitchFamily="17" charset="-127"/>
            </a:endParaRPr>
          </a:p>
          <a:p>
            <a:pPr lvl="1" fontAlgn="base">
              <a:lnSpc>
                <a:spcPct val="110000"/>
              </a:lnSpc>
            </a:pPr>
            <a:r>
              <a:rPr lang="ko-KR" altLang="en-US" sz="2200" u="sng" dirty="0" err="1">
                <a:latin typeface="바탕체" panose="02030609000101010101" pitchFamily="17" charset="-127"/>
                <a:ea typeface="바탕체" panose="02030609000101010101" pitchFamily="17" charset="-127"/>
              </a:rPr>
              <a:t>축열기술</a:t>
            </a:r>
            <a:endParaRPr lang="ko-KR" altLang="en-US" sz="2200" u="sng" dirty="0">
              <a:latin typeface="바탕체" panose="02030609000101010101" pitchFamily="17" charset="-127"/>
              <a:ea typeface="바탕체" panose="02030609000101010101" pitchFamily="17" charset="-127"/>
            </a:endParaRPr>
          </a:p>
          <a:p>
            <a:pPr lvl="1" fontAlgn="base">
              <a:lnSpc>
                <a:spcPct val="110000"/>
              </a:lnSpc>
            </a:pPr>
            <a:r>
              <a:rPr lang="ko-KR" altLang="en-US" sz="22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시스템 제어기술</a:t>
            </a:r>
          </a:p>
          <a:p>
            <a:pPr lvl="1" fontAlgn="base">
              <a:lnSpc>
                <a:spcPct val="110000"/>
              </a:lnSpc>
            </a:pPr>
            <a:r>
              <a:rPr lang="ko-KR" altLang="en-US" sz="22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시스템 설계기술</a:t>
            </a:r>
          </a:p>
          <a:p>
            <a:pPr fontAlgn="base">
              <a:lnSpc>
                <a:spcPct val="110000"/>
              </a:lnSpc>
              <a:buFont typeface="Wingdings" panose="05000000000000000000" pitchFamily="2" charset="2"/>
              <a:buChar char="1"/>
            </a:pPr>
            <a:r>
              <a:rPr lang="ko-KR" altLang="en-US" sz="25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시스템 구성</a:t>
            </a:r>
          </a:p>
          <a:p>
            <a:pPr lvl="1" fontAlgn="base">
              <a:lnSpc>
                <a:spcPct val="110000"/>
              </a:lnSpc>
            </a:pPr>
            <a:r>
              <a:rPr lang="ko-KR" altLang="en-US" sz="2200" u="sng" dirty="0" err="1">
                <a:latin typeface="바탕체" panose="02030609000101010101" pitchFamily="17" charset="-127"/>
                <a:ea typeface="바탕체" panose="02030609000101010101" pitchFamily="17" charset="-127"/>
              </a:rPr>
              <a:t>집열부</a:t>
            </a:r>
            <a:endParaRPr lang="ko-KR" altLang="en-US" sz="2200" u="sng" dirty="0">
              <a:latin typeface="바탕체" panose="02030609000101010101" pitchFamily="17" charset="-127"/>
              <a:ea typeface="바탕체" panose="02030609000101010101" pitchFamily="17" charset="-127"/>
            </a:endParaRPr>
          </a:p>
          <a:p>
            <a:pPr lvl="1" fontAlgn="base">
              <a:lnSpc>
                <a:spcPct val="110000"/>
              </a:lnSpc>
            </a:pPr>
            <a:r>
              <a:rPr lang="ko-KR" altLang="en-US" sz="2200" u="sng" dirty="0" err="1">
                <a:latin typeface="바탕체" panose="02030609000101010101" pitchFamily="17" charset="-127"/>
                <a:ea typeface="바탕체" panose="02030609000101010101" pitchFamily="17" charset="-127"/>
              </a:rPr>
              <a:t>축열부</a:t>
            </a:r>
            <a:endParaRPr lang="ko-KR" altLang="en-US" sz="2200" u="sng" dirty="0">
              <a:latin typeface="바탕체" panose="02030609000101010101" pitchFamily="17" charset="-127"/>
              <a:ea typeface="바탕체" panose="02030609000101010101" pitchFamily="17" charset="-127"/>
            </a:endParaRPr>
          </a:p>
          <a:p>
            <a:pPr lvl="1" fontAlgn="base">
              <a:lnSpc>
                <a:spcPct val="110000"/>
              </a:lnSpc>
            </a:pPr>
            <a:r>
              <a:rPr lang="ko-KR" altLang="en-US" sz="2200" u="sng" dirty="0" err="1">
                <a:latin typeface="바탕체" panose="02030609000101010101" pitchFamily="17" charset="-127"/>
                <a:ea typeface="바탕체" panose="02030609000101010101" pitchFamily="17" charset="-127"/>
              </a:rPr>
              <a:t>이용부</a:t>
            </a:r>
            <a:endParaRPr lang="ko-KR" altLang="en-US" sz="2200" u="sng" dirty="0">
              <a:latin typeface="바탕체" panose="02030609000101010101" pitchFamily="17" charset="-127"/>
              <a:ea typeface="바탕체" panose="02030609000101010101" pitchFamily="17" charset="-127"/>
            </a:endParaRPr>
          </a:p>
          <a:p>
            <a:pPr lvl="1" fontAlgn="base">
              <a:lnSpc>
                <a:spcPct val="110000"/>
              </a:lnSpc>
            </a:pPr>
            <a:r>
              <a:rPr lang="ko-KR" altLang="en-US" sz="22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제어장치</a:t>
            </a: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71985-3862-435F-9BA5-98105C3E4427}" type="slidenum">
              <a:rPr lang="ko-KR" altLang="en-US" smtClean="0"/>
              <a:t>3</a:t>
            </a:fld>
            <a:endParaRPr lang="ko-KR" altLang="en-US"/>
          </a:p>
        </p:txBody>
      </p:sp>
      <p:pic>
        <p:nvPicPr>
          <p:cNvPr id="8" name="내용 개체 틀 5"/>
          <p:cNvPicPr>
            <a:picLocks noGrp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493176"/>
            <a:ext cx="3600000" cy="2520000"/>
          </a:xfrm>
        </p:spPr>
      </p:pic>
    </p:spTree>
    <p:extLst>
      <p:ext uri="{BB962C8B-B14F-4D97-AF65-F5344CB8AC3E}">
        <p14:creationId xmlns:p14="http://schemas.microsoft.com/office/powerpoint/2010/main" val="3049017030"/>
      </p:ext>
    </p:extLst>
  </p:cSld>
  <p:clrMapOvr>
    <a:masterClrMapping/>
  </p:clrMapOvr>
  <p:transition spd="slow" advClick="0" advTm="55000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1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2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태양열 이용분야</a:t>
            </a:r>
            <a:endParaRPr lang="ko-KR" altLang="en-US" sz="42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  <p:graphicFrame>
        <p:nvGraphicFramePr>
          <p:cNvPr id="5" name="내용 개체 틀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193917723"/>
              </p:ext>
            </p:extLst>
          </p:nvPr>
        </p:nvGraphicFramePr>
        <p:xfrm>
          <a:off x="914400" y="1447800"/>
          <a:ext cx="7772400" cy="4645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3344"/>
                <a:gridCol w="1755616"/>
                <a:gridCol w="1554480"/>
                <a:gridCol w="1554480"/>
                <a:gridCol w="1554480"/>
              </a:tblGrid>
              <a:tr h="592073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1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구분</a:t>
                      </a:r>
                      <a:endParaRPr lang="ko-KR" altLang="en-US" sz="21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1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자연형</a:t>
                      </a:r>
                      <a:endParaRPr lang="ko-KR" altLang="en-US" sz="21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21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설비형</a:t>
                      </a:r>
                      <a:endParaRPr lang="ko-KR" altLang="en-US" sz="21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92073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1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저온용</a:t>
                      </a:r>
                      <a:endParaRPr lang="ko-KR" altLang="en-US" sz="21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1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중온용</a:t>
                      </a:r>
                      <a:endParaRPr lang="ko-KR" altLang="en-US" sz="21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1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고온용</a:t>
                      </a:r>
                      <a:endParaRPr lang="ko-KR" altLang="en-US" sz="21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20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207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1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활용온도</a:t>
                      </a:r>
                      <a:endParaRPr lang="ko-KR" altLang="en-US" sz="21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1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60</a:t>
                      </a:r>
                      <a:r>
                        <a:rPr lang="ko-KR" altLang="en-US" sz="21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도 이하</a:t>
                      </a:r>
                      <a:endParaRPr lang="ko-KR" altLang="en-US" sz="21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1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100</a:t>
                      </a:r>
                      <a:r>
                        <a:rPr lang="ko-KR" altLang="en-US" sz="21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도 이하</a:t>
                      </a:r>
                      <a:endParaRPr lang="ko-KR" altLang="en-US" sz="21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1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300</a:t>
                      </a:r>
                      <a:r>
                        <a:rPr lang="ko-KR" altLang="en-US" sz="21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도 이상</a:t>
                      </a:r>
                      <a:endParaRPr lang="ko-KR" altLang="en-US" sz="21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1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300</a:t>
                      </a:r>
                      <a:r>
                        <a:rPr lang="ko-KR" altLang="en-US" sz="21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도 이상</a:t>
                      </a:r>
                      <a:endParaRPr lang="ko-KR" altLang="en-US" sz="21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927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1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이용분야</a:t>
                      </a:r>
                      <a:endParaRPr lang="ko-KR" altLang="en-US" sz="21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1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건물공간난방</a:t>
                      </a:r>
                      <a:endParaRPr lang="ko-KR" altLang="en-US" sz="21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1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냉난방</a:t>
                      </a:r>
                      <a:r>
                        <a:rPr lang="en-US" altLang="ko-KR" sz="21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1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급탕</a:t>
                      </a:r>
                      <a:r>
                        <a:rPr lang="en-US" altLang="ko-KR" sz="21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1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농수산</a:t>
                      </a:r>
                      <a:endParaRPr lang="ko-KR" altLang="en-US" sz="21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1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건물 및 농수산 분야</a:t>
                      </a:r>
                      <a:r>
                        <a:rPr lang="en-US" altLang="ko-KR" sz="21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1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담수화</a:t>
                      </a:r>
                      <a:r>
                        <a:rPr lang="en-US" altLang="ko-KR" sz="21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1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산업공정열</a:t>
                      </a:r>
                      <a:r>
                        <a:rPr lang="en-US" altLang="ko-KR" sz="21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1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열발전</a:t>
                      </a:r>
                      <a:endParaRPr lang="ko-KR" altLang="en-US" sz="21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1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산업공정열</a:t>
                      </a:r>
                      <a:r>
                        <a:rPr lang="en-US" altLang="ko-KR" sz="21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1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열발전</a:t>
                      </a:r>
                      <a:r>
                        <a:rPr lang="en-US" altLang="ko-KR" sz="21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1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우주용</a:t>
                      </a:r>
                      <a:r>
                        <a:rPr lang="en-US" altLang="ko-KR" sz="21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1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광촉매폐수처리</a:t>
                      </a:r>
                      <a:r>
                        <a:rPr lang="en-US" altLang="ko-KR" sz="21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1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관화학</a:t>
                      </a:r>
                      <a:r>
                        <a:rPr lang="en-US" altLang="ko-KR" sz="21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1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신물질제조</a:t>
                      </a:r>
                      <a:endParaRPr lang="ko-KR" altLang="en-US" sz="21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71985-3862-435F-9BA5-98105C3E4427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8811359"/>
      </p:ext>
    </p:extLst>
  </p:cSld>
  <p:clrMapOvr>
    <a:masterClrMapping/>
  </p:clrMapOvr>
  <p:transition spd="slow" advClick="0" advTm="55000">
    <p:strips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71985-3862-435F-9BA5-98105C3E4427}" type="slidenum">
              <a:rPr lang="ko-KR" altLang="en-US" smtClean="0"/>
              <a:t>5</a:t>
            </a:fld>
            <a:endParaRPr lang="ko-KR" altLang="en-US"/>
          </a:p>
        </p:txBody>
      </p:sp>
      <p:grpSp>
        <p:nvGrpSpPr>
          <p:cNvPr id="21" name="그룹 20"/>
          <p:cNvGrpSpPr/>
          <p:nvPr/>
        </p:nvGrpSpPr>
        <p:grpSpPr>
          <a:xfrm>
            <a:off x="612000" y="404664"/>
            <a:ext cx="7920000" cy="5760000"/>
            <a:chOff x="638743" y="548680"/>
            <a:chExt cx="7848872" cy="5616624"/>
          </a:xfrm>
        </p:grpSpPr>
        <p:sp>
          <p:nvSpPr>
            <p:cNvPr id="5" name="위쪽 리본 4"/>
            <p:cNvSpPr/>
            <p:nvPr/>
          </p:nvSpPr>
          <p:spPr>
            <a:xfrm>
              <a:off x="1943708" y="548680"/>
              <a:ext cx="5256584" cy="648072"/>
            </a:xfrm>
            <a:prstGeom prst="ribbon2">
              <a:avLst/>
            </a:prstGeom>
            <a:blipFill>
              <a:blip r:embed="rId3"/>
              <a:tile tx="0" ty="0" sx="100000" sy="100000" flip="none" algn="tl"/>
            </a:blip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mtClean="0"/>
                <a:t>시스템 구성요소</a:t>
              </a:r>
              <a:endParaRPr lang="ko-KR" altLang="en-US"/>
            </a:p>
          </p:txBody>
        </p:sp>
        <p:sp>
          <p:nvSpPr>
            <p:cNvPr id="6" name="모서리가 둥근 직사각형 5"/>
            <p:cNvSpPr/>
            <p:nvPr/>
          </p:nvSpPr>
          <p:spPr>
            <a:xfrm>
              <a:off x="638743" y="1628800"/>
              <a:ext cx="2160240" cy="648072"/>
            </a:xfrm>
            <a:prstGeom prst="roundRect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err="1" smtClean="0"/>
                <a:t>집열기술</a:t>
              </a:r>
              <a:endParaRPr lang="ko-KR" altLang="en-US" dirty="0"/>
            </a:p>
          </p:txBody>
        </p:sp>
        <p:sp>
          <p:nvSpPr>
            <p:cNvPr id="7" name="모서리가 둥근 직사각형 6"/>
            <p:cNvSpPr/>
            <p:nvPr/>
          </p:nvSpPr>
          <p:spPr>
            <a:xfrm>
              <a:off x="3483059" y="1628800"/>
              <a:ext cx="2160240" cy="648072"/>
            </a:xfrm>
            <a:prstGeom prst="roundRect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err="1" smtClean="0"/>
                <a:t>축열기술</a:t>
              </a:r>
              <a:endParaRPr lang="ko-KR" altLang="en-US" dirty="0"/>
            </a:p>
          </p:txBody>
        </p:sp>
        <p:sp>
          <p:nvSpPr>
            <p:cNvPr id="8" name="모서리가 둥근 직사각형 7"/>
            <p:cNvSpPr/>
            <p:nvPr/>
          </p:nvSpPr>
          <p:spPr>
            <a:xfrm>
              <a:off x="6327375" y="1628800"/>
              <a:ext cx="2160240" cy="648072"/>
            </a:xfrm>
            <a:prstGeom prst="roundRect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이용기술</a:t>
              </a:r>
              <a:endParaRPr lang="ko-KR" altLang="en-US" dirty="0"/>
            </a:p>
          </p:txBody>
        </p:sp>
        <p:sp>
          <p:nvSpPr>
            <p:cNvPr id="9" name="모서리가 접힌 도형 8"/>
            <p:cNvSpPr/>
            <p:nvPr/>
          </p:nvSpPr>
          <p:spPr>
            <a:xfrm>
              <a:off x="638743" y="2276872"/>
              <a:ext cx="2160240" cy="3888432"/>
            </a:xfrm>
            <a:prstGeom prst="foldedCorner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/>
          </p:nvSpPr>
          <p:spPr>
            <a:xfrm>
              <a:off x="755576" y="2708920"/>
              <a:ext cx="1944216" cy="720080"/>
            </a:xfrm>
            <a:prstGeom prst="ellipse">
              <a:avLst/>
            </a:prstGeom>
            <a:blipFill>
              <a:blip r:embed="rId6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err="1" smtClean="0"/>
                <a:t>평판형</a:t>
              </a:r>
              <a:endParaRPr lang="ko-KR" altLang="en-US" dirty="0"/>
            </a:p>
          </p:txBody>
        </p:sp>
        <p:sp>
          <p:nvSpPr>
            <p:cNvPr id="11" name="타원 10"/>
            <p:cNvSpPr/>
            <p:nvPr/>
          </p:nvSpPr>
          <p:spPr>
            <a:xfrm>
              <a:off x="755576" y="3861048"/>
              <a:ext cx="1944216" cy="720080"/>
            </a:xfrm>
            <a:prstGeom prst="ellipse">
              <a:avLst/>
            </a:prstGeom>
            <a:blipFill>
              <a:blip r:embed="rId6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진공관형</a:t>
              </a:r>
              <a:endParaRPr lang="ko-KR" altLang="en-US" dirty="0"/>
            </a:p>
          </p:txBody>
        </p:sp>
        <p:sp>
          <p:nvSpPr>
            <p:cNvPr id="12" name="타원 11"/>
            <p:cNvSpPr/>
            <p:nvPr/>
          </p:nvSpPr>
          <p:spPr>
            <a:xfrm>
              <a:off x="755576" y="5013176"/>
              <a:ext cx="1944216" cy="720080"/>
            </a:xfrm>
            <a:prstGeom prst="ellipse">
              <a:avLst/>
            </a:prstGeom>
            <a:blipFill>
              <a:blip r:embed="rId6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Dish</a:t>
              </a:r>
              <a:r>
                <a:rPr lang="ko-KR" altLang="en-US" dirty="0" smtClean="0"/>
                <a:t>형</a:t>
              </a:r>
              <a:endParaRPr lang="ko-KR" altLang="en-US" dirty="0"/>
            </a:p>
          </p:txBody>
        </p:sp>
        <p:sp>
          <p:nvSpPr>
            <p:cNvPr id="13" name="모서리가 접힌 도형 12"/>
            <p:cNvSpPr/>
            <p:nvPr/>
          </p:nvSpPr>
          <p:spPr>
            <a:xfrm>
              <a:off x="3491880" y="2276872"/>
              <a:ext cx="2160240" cy="3888432"/>
            </a:xfrm>
            <a:prstGeom prst="foldedCorner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/>
          </p:nvSpPr>
          <p:spPr>
            <a:xfrm>
              <a:off x="3608713" y="2708920"/>
              <a:ext cx="1944216" cy="720080"/>
            </a:xfrm>
            <a:prstGeom prst="ellipse">
              <a:avLst/>
            </a:prstGeom>
            <a:blipFill>
              <a:blip r:embed="rId6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err="1" smtClean="0"/>
                <a:t>축열조</a:t>
              </a:r>
              <a:endParaRPr lang="ko-KR" altLang="en-US" dirty="0"/>
            </a:p>
          </p:txBody>
        </p:sp>
        <p:sp>
          <p:nvSpPr>
            <p:cNvPr id="15" name="타원 14"/>
            <p:cNvSpPr/>
            <p:nvPr/>
          </p:nvSpPr>
          <p:spPr>
            <a:xfrm>
              <a:off x="3608713" y="3861048"/>
              <a:ext cx="1944216" cy="720080"/>
            </a:xfrm>
            <a:prstGeom prst="ellipse">
              <a:avLst/>
            </a:prstGeom>
            <a:blipFill>
              <a:blip r:embed="rId6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Array</a:t>
              </a:r>
              <a:r>
                <a:rPr lang="ko-KR" altLang="en-US" dirty="0" smtClean="0"/>
                <a:t>시공</a:t>
              </a:r>
              <a:endParaRPr lang="ko-KR" altLang="en-US" dirty="0"/>
            </a:p>
          </p:txBody>
        </p:sp>
        <p:sp>
          <p:nvSpPr>
            <p:cNvPr id="17" name="모서리가 접힌 도형 16"/>
            <p:cNvSpPr/>
            <p:nvPr/>
          </p:nvSpPr>
          <p:spPr>
            <a:xfrm>
              <a:off x="6327375" y="2276872"/>
              <a:ext cx="2160240" cy="3888432"/>
            </a:xfrm>
            <a:prstGeom prst="foldedCorner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타원 17"/>
            <p:cNvSpPr/>
            <p:nvPr/>
          </p:nvSpPr>
          <p:spPr>
            <a:xfrm>
              <a:off x="6444208" y="2708920"/>
              <a:ext cx="1944216" cy="720080"/>
            </a:xfrm>
            <a:prstGeom prst="ellipse">
              <a:avLst/>
            </a:prstGeom>
            <a:blipFill>
              <a:blip r:embed="rId6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온수기</a:t>
              </a:r>
              <a:endParaRPr lang="ko-KR" altLang="en-US" dirty="0"/>
            </a:p>
          </p:txBody>
        </p:sp>
        <p:sp>
          <p:nvSpPr>
            <p:cNvPr id="19" name="타원 18"/>
            <p:cNvSpPr/>
            <p:nvPr/>
          </p:nvSpPr>
          <p:spPr>
            <a:xfrm>
              <a:off x="6444208" y="3861048"/>
              <a:ext cx="1944216" cy="720080"/>
            </a:xfrm>
            <a:prstGeom prst="ellipse">
              <a:avLst/>
            </a:prstGeom>
            <a:blipFill>
              <a:blip r:embed="rId6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주택</a:t>
              </a:r>
              <a:endParaRPr lang="ko-KR" altLang="en-US" dirty="0"/>
            </a:p>
          </p:txBody>
        </p:sp>
        <p:sp>
          <p:nvSpPr>
            <p:cNvPr id="20" name="타원 19"/>
            <p:cNvSpPr/>
            <p:nvPr/>
          </p:nvSpPr>
          <p:spPr>
            <a:xfrm>
              <a:off x="6444208" y="5013176"/>
              <a:ext cx="1944216" cy="720080"/>
            </a:xfrm>
            <a:prstGeom prst="ellipse">
              <a:avLst/>
            </a:prstGeom>
            <a:blipFill>
              <a:blip r:embed="rId6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Solar Tower</a:t>
              </a:r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160657755"/>
      </p:ext>
    </p:extLst>
  </p:cSld>
  <p:clrMapOvr>
    <a:masterClrMapping/>
  </p:clrMapOvr>
  <p:transition spd="slow" advClick="0" advTm="55000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700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프로그램</a:t>
            </a:r>
            <a:r>
              <a:rPr lang="en-US" altLang="ko-KR" sz="4700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 </a:t>
            </a:r>
            <a:r>
              <a:rPr lang="ko-KR" altLang="en-US" sz="4700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실행</a:t>
            </a:r>
            <a:endParaRPr lang="ko-KR" altLang="en-US" sz="4700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71985-3862-435F-9BA5-98105C3E4427}" type="slidenum">
              <a:rPr lang="ko-KR" altLang="en-US" smtClean="0"/>
              <a:t>6</a:t>
            </a:fld>
            <a:endParaRPr lang="ko-KR" altLang="en-US"/>
          </a:p>
        </p:txBody>
      </p:sp>
      <p:grpSp>
        <p:nvGrpSpPr>
          <p:cNvPr id="8" name="그룹 7"/>
          <p:cNvGrpSpPr/>
          <p:nvPr/>
        </p:nvGrpSpPr>
        <p:grpSpPr>
          <a:xfrm>
            <a:off x="1116016" y="2304175"/>
            <a:ext cx="3600000" cy="2232128"/>
            <a:chOff x="1763688" y="2060848"/>
            <a:chExt cx="3600000" cy="2232128"/>
          </a:xfrm>
        </p:grpSpPr>
        <p:sp>
          <p:nvSpPr>
            <p:cNvPr id="6" name="사다리꼴 5">
              <a:hlinkHover r:id="rId2" action="ppaction://program"/>
            </p:cNvPr>
            <p:cNvSpPr/>
            <p:nvPr/>
          </p:nvSpPr>
          <p:spPr>
            <a:xfrm>
              <a:off x="1763688" y="2060848"/>
              <a:ext cx="3600000" cy="1080000"/>
            </a:xfrm>
            <a:prstGeom prst="trapezoid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8255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사다리꼴 6">
              <a:hlinkHover r:id="rId2" action="ppaction://program"/>
            </p:cNvPr>
            <p:cNvSpPr/>
            <p:nvPr/>
          </p:nvSpPr>
          <p:spPr>
            <a:xfrm flipV="1">
              <a:off x="1763688" y="3212976"/>
              <a:ext cx="3600000" cy="1080000"/>
            </a:xfrm>
            <a:prstGeom prst="trapezoid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8255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20213937"/>
      </p:ext>
    </p:extLst>
  </p:cSld>
  <p:clrMapOvr>
    <a:masterClrMapping/>
  </p:clrMapOvr>
  <p:transition spd="slow" advClick="0" advTm="55000">
    <p:strips dir="l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균형">
  <a:themeElements>
    <a:clrScheme name="균형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균형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균형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20</TotalTime>
  <Words>100</Words>
  <Application>Microsoft Office PowerPoint</Application>
  <PresentationFormat>화면 슬라이드 쇼(4:3)</PresentationFormat>
  <Paragraphs>53</Paragraphs>
  <Slides>5</Slides>
  <Notes>4</Notes>
  <HiddenSlides>1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  <vt:variant>
        <vt:lpstr>재구성한 쇼</vt:lpstr>
      </vt:variant>
      <vt:variant>
        <vt:i4>2</vt:i4>
      </vt:variant>
    </vt:vector>
  </HeadingPairs>
  <TitlesOfParts>
    <vt:vector size="8" baseType="lpstr">
      <vt:lpstr>균형</vt:lpstr>
      <vt:lpstr>태양열 이용기술</vt:lpstr>
      <vt:lpstr>이용기술과 시스템 구성</vt:lpstr>
      <vt:lpstr>태양열 이용분야</vt:lpstr>
      <vt:lpstr>PowerPoint 프레젠테이션</vt:lpstr>
      <vt:lpstr>프로그램 실행</vt:lpstr>
      <vt:lpstr>프로그램 실행1</vt:lpstr>
      <vt:lpstr>프로그램 실행2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태양열 이용기술</dc:title>
  <dc:creator>pc</dc:creator>
  <cp:lastModifiedBy>1</cp:lastModifiedBy>
  <cp:revision>2</cp:revision>
  <dcterms:created xsi:type="dcterms:W3CDTF">2019-05-23T02:34:32Z</dcterms:created>
  <dcterms:modified xsi:type="dcterms:W3CDTF">2019-08-27T06:45:57Z</dcterms:modified>
</cp:coreProperties>
</file>