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3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4E26A1-DDF7-4B00-9796-8739E6D9DBA2}" type="datetimeFigureOut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FF923-D8A8-4365-9360-1C8B5DC92DA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배지 5"/>
          <p:cNvSpPr/>
          <p:nvPr/>
        </p:nvSpPr>
        <p:spPr>
          <a:xfrm>
            <a:off x="1629000" y="251520"/>
            <a:ext cx="3600000" cy="720000"/>
          </a:xfrm>
          <a:prstGeom prst="plaqu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금융자료</a:t>
            </a:r>
            <a:endParaRPr lang="ko-KR" altLang="en-US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1139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96484-9B52-47BB-BD3D-231FA26ABEE7}" type="datetimeFigureOut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50838D-FDF2-437E-BA27-36627D54DD6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9237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금융시장과 금융생활에 대한 자료입니다</a:t>
            </a:r>
            <a:r>
              <a:rPr lang="en-US" altLang="ko-KR" sz="15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.</a:t>
            </a:r>
            <a:endParaRPr lang="ko-KR" altLang="en-US" sz="15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0838D-FDF2-437E-BA27-36627D54DD68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9211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0838D-FDF2-437E-BA27-36627D54DD6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0783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0838D-FDF2-437E-BA27-36627D54DD68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3115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0838D-FDF2-437E-BA27-36627D54DD68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9654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0838D-FDF2-437E-BA27-36627D54DD68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0738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D1BD-0C89-4ECD-8F69-49DFCEBB351A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5B90-A46A-46B1-80CF-C049E124261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31D8B-728E-405E-AFBA-75465CEB56F5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5B90-A46A-46B1-80CF-C049E124261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2FF5C-4C0A-4517-B8E3-3036713A57FF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5B90-A46A-46B1-80CF-C049E124261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7266-4878-4263-A408-EE4900C7D85F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5B90-A46A-46B1-80CF-C049E124261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340F-C67B-4D22-92C3-3C25FA682AA0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5B90-A46A-46B1-80CF-C049E124261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C32FA-53D0-4A0D-B624-9E690C70DDD5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5B90-A46A-46B1-80CF-C049E124261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  <p:transition spd="slow" advClick="0" advTm="50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CAC8-D906-45B9-8147-8B6477E57DB0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5B90-A46A-46B1-80CF-C049E124261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6341-56C1-4298-B3A1-07A234187DCF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5B90-A46A-46B1-80CF-C049E124261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C1663-D073-4037-B115-DA8950356358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5B90-A46A-46B1-80CF-C049E124261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9CFC5-CB02-46F6-805B-020E3C9175FA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61D5B90-A46A-46B1-80CF-C049E124261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8C15-B897-4AD2-9ED9-CCDC302FE9A2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5B90-A46A-46B1-80CF-C049E124261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3E35519-AC4C-4C70-9915-952185E4E72C}" type="datetime1">
              <a:rPr lang="ko-KR" altLang="en-US" smtClean="0"/>
              <a:t>2019-05-22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2500">
                <a:solidFill>
                  <a:srgbClr val="FFFFFF"/>
                </a:solidFill>
              </a:defRPr>
            </a:lvl1pPr>
          </a:lstStyle>
          <a:p>
            <a:fld id="{261D5B90-A46A-46B1-80CF-C049E124261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7956376" y="0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5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○○○</a:t>
            </a:r>
            <a:endParaRPr lang="ko-KR" altLang="en-US" sz="25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0">
    <p:push/>
  </p:transition>
  <p:hf hdr="0" ftr="0" dt="0"/>
  <p:txStyles>
    <p:titleStyle>
      <a:lvl1pPr algn="l" defTabSz="914400" rtl="0" eaLnBrk="1" latinLnBrk="1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1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1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1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1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1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1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1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1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NOTEPAD.EX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 rot="19140000">
            <a:off x="762675" y="1709115"/>
            <a:ext cx="5760000" cy="1080000"/>
          </a:xfrm>
        </p:spPr>
        <p:txBody>
          <a:bodyPr/>
          <a:lstStyle/>
          <a:p>
            <a:r>
              <a:rPr lang="ko-KR" altLang="en-US" sz="45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금융시장과 금융생활</a:t>
            </a:r>
            <a:endParaRPr lang="ko-KR" altLang="en-US" sz="45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ko-KR" altLang="en-US" sz="20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20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261D5B90-A46A-46B1-80CF-C049E1242614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2377459"/>
      </p:ext>
    </p:extLst>
  </p:cSld>
  <p:clrMapOvr>
    <a:masterClrMapping/>
  </p:clrMapOvr>
  <p:transition spd="slow" advClick="0" advTm="50000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fontAlgn="base">
              <a:lnSpc>
                <a:spcPct val="85000"/>
              </a:lnSpc>
              <a:buSzPct val="90000"/>
              <a:buFont typeface="Wingdings" panose="05000000000000000000" pitchFamily="2" charset="2"/>
              <a:buChar char="1"/>
            </a:pPr>
            <a:r>
              <a:rPr lang="ko-KR" altLang="en-US" sz="2500" dirty="0">
                <a:latin typeface="궁서체" panose="02030609000101010101" pitchFamily="17" charset="-127"/>
                <a:ea typeface="궁서체" panose="02030609000101010101" pitchFamily="17" charset="-127"/>
              </a:rPr>
              <a:t>금융제도</a:t>
            </a:r>
          </a:p>
          <a:p>
            <a:pPr fontAlgn="base">
              <a:lnSpc>
                <a:spcPct val="85000"/>
              </a:lnSpc>
            </a:pPr>
            <a:r>
              <a:rPr lang="en-US" altLang="ko-KR" sz="25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	</a:t>
            </a:r>
            <a:r>
              <a:rPr lang="ko-KR" altLang="en-US" sz="2100" dirty="0">
                <a:latin typeface="궁서체" panose="02030609000101010101" pitchFamily="17" charset="-127"/>
                <a:ea typeface="궁서체" panose="02030609000101010101" pitchFamily="17" charset="-127"/>
              </a:rPr>
              <a:t>금융거래가 </a:t>
            </a:r>
            <a:r>
              <a:rPr lang="ko-KR" altLang="en-US" sz="2100" dirty="0">
                <a:latin typeface="궁서체" panose="02030609000101010101" pitchFamily="17" charset="-127"/>
                <a:ea typeface="궁서체" panose="02030609000101010101" pitchFamily="17" charset="-127"/>
              </a:rPr>
              <a:t>이뤄지는 방식과 그에 딸린 여러 규칙</a:t>
            </a:r>
          </a:p>
          <a:p>
            <a:pPr fontAlgn="base">
              <a:lnSpc>
                <a:spcPct val="85000"/>
              </a:lnSpc>
              <a:buSzPct val="90000"/>
              <a:buFont typeface="Wingdings" panose="05000000000000000000" pitchFamily="2" charset="2"/>
              <a:buChar char="1"/>
            </a:pPr>
            <a:r>
              <a:rPr lang="ko-KR" altLang="en-US" sz="2500" dirty="0">
                <a:latin typeface="궁서체" panose="02030609000101010101" pitchFamily="17" charset="-127"/>
                <a:ea typeface="궁서체" panose="02030609000101010101" pitchFamily="17" charset="-127"/>
              </a:rPr>
              <a:t>금융시장</a:t>
            </a:r>
          </a:p>
          <a:p>
            <a:pPr fontAlgn="base">
              <a:lnSpc>
                <a:spcPct val="85000"/>
              </a:lnSpc>
            </a:pPr>
            <a:r>
              <a:rPr lang="en-US" altLang="ko-KR" sz="25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	</a:t>
            </a:r>
            <a:r>
              <a:rPr lang="ko-KR" altLang="en-US" sz="21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직접금융시장 </a:t>
            </a:r>
            <a:r>
              <a:rPr lang="en-US" altLang="ko-KR" sz="2100" dirty="0">
                <a:latin typeface="궁서체" panose="02030609000101010101" pitchFamily="17" charset="-127"/>
                <a:ea typeface="궁서체" panose="02030609000101010101" pitchFamily="17" charset="-127"/>
              </a:rPr>
              <a:t>: </a:t>
            </a:r>
            <a:r>
              <a:rPr lang="ko-KR" altLang="en-US" sz="2100" dirty="0">
                <a:latin typeface="궁서체" panose="02030609000101010101" pitchFamily="17" charset="-127"/>
                <a:ea typeface="궁서체" panose="02030609000101010101" pitchFamily="17" charset="-127"/>
              </a:rPr>
              <a:t>자금수요와 공급자 간의 </a:t>
            </a:r>
            <a:r>
              <a:rPr lang="ko-KR" altLang="en-US" sz="21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직거래</a:t>
            </a:r>
            <a:endParaRPr lang="en-US" altLang="ko-KR" sz="2100" dirty="0" smtClean="0">
              <a:latin typeface="궁서체" panose="02030609000101010101" pitchFamily="17" charset="-127"/>
              <a:ea typeface="궁서체" panose="02030609000101010101" pitchFamily="17" charset="-127"/>
            </a:endParaRPr>
          </a:p>
          <a:p>
            <a:pPr fontAlgn="base">
              <a:lnSpc>
                <a:spcPct val="85000"/>
              </a:lnSpc>
            </a:pPr>
            <a:r>
              <a:rPr lang="en-US" altLang="ko-KR" sz="21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	</a:t>
            </a:r>
            <a:r>
              <a:rPr lang="ko-KR" altLang="en-US" sz="21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간접금융시장 </a:t>
            </a:r>
            <a:r>
              <a:rPr lang="en-US" altLang="ko-KR" sz="2100" dirty="0">
                <a:latin typeface="궁서체" panose="02030609000101010101" pitchFamily="17" charset="-127"/>
                <a:ea typeface="궁서체" panose="02030609000101010101" pitchFamily="17" charset="-127"/>
              </a:rPr>
              <a:t>: </a:t>
            </a:r>
            <a:r>
              <a:rPr lang="ko-KR" altLang="en-US" sz="2100" dirty="0">
                <a:latin typeface="궁서체" panose="02030609000101010101" pitchFamily="17" charset="-127"/>
                <a:ea typeface="궁서체" panose="02030609000101010101" pitchFamily="17" charset="-127"/>
              </a:rPr>
              <a:t>은행이나 보험회사를 통한 </a:t>
            </a:r>
            <a:r>
              <a:rPr lang="ko-KR" altLang="en-US" sz="21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거래</a:t>
            </a:r>
            <a:endParaRPr lang="ko-KR" altLang="en-US" sz="21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0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금융시장과 금융제도의 관계</a:t>
            </a:r>
            <a:endParaRPr lang="ko-KR" altLang="en-US" sz="3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261D5B90-A46A-46B1-80CF-C049E1242614}" type="slidenum">
              <a:rPr lang="ko-KR" altLang="en-US" smtClean="0"/>
              <a:t>1</a:t>
            </a:fld>
            <a:endParaRPr lang="ko-KR" altLang="en-US"/>
          </a:p>
        </p:txBody>
      </p:sp>
      <p:pic>
        <p:nvPicPr>
          <p:cNvPr id="8" name="내용 개체 틀 5"/>
          <p:cNvPicPr preferRelativeResize="0"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588" y="1917072"/>
            <a:ext cx="3240000" cy="2160000"/>
          </a:xfrm>
        </p:spPr>
      </p:pic>
    </p:spTree>
    <p:extLst>
      <p:ext uri="{BB962C8B-B14F-4D97-AF65-F5344CB8AC3E}">
        <p14:creationId xmlns:p14="http://schemas.microsoft.com/office/powerpoint/2010/main" val="2898158878"/>
      </p:ext>
    </p:extLst>
  </p:cSld>
  <p:clrMapOvr>
    <a:masterClrMapping/>
  </p:clrMapOvr>
  <p:transition spd="slow" advClick="0" advTm="50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2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실물거래와 금융거래 비교</a:t>
            </a:r>
            <a:endParaRPr lang="ko-KR" altLang="en-US" sz="32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graphicFrame>
        <p:nvGraphicFramePr>
          <p:cNvPr id="7" name="내용 개체 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627156"/>
              </p:ext>
            </p:extLst>
          </p:nvPr>
        </p:nvGraphicFramePr>
        <p:xfrm>
          <a:off x="822325" y="1100138"/>
          <a:ext cx="7521576" cy="3625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7427"/>
                <a:gridCol w="2243361"/>
                <a:gridCol w="2653183"/>
                <a:gridCol w="1107605"/>
              </a:tblGrid>
              <a:tr h="5178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실물거래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금융거래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1785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거래대상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재화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금융거래의 증거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latinLnBrk="1"/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85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서비스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돈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178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위험성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낮음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높음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17858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거래공간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상품시장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금융시장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1785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서비스시장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17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생산요소시장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261D5B90-A46A-46B1-80CF-C049E124261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9735872"/>
      </p:ext>
    </p:extLst>
  </p:cSld>
  <p:clrMapOvr>
    <a:masterClrMapping/>
  </p:clrMapOvr>
  <p:transition spd="slow" advClick="0" advTm="50000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261D5B90-A46A-46B1-80CF-C049E1242614}" type="slidenum">
              <a:rPr lang="ko-KR" altLang="en-US" smtClean="0"/>
              <a:t>3</a:t>
            </a:fld>
            <a:endParaRPr lang="ko-KR" altLang="en-US"/>
          </a:p>
        </p:txBody>
      </p:sp>
      <p:grpSp>
        <p:nvGrpSpPr>
          <p:cNvPr id="44" name="그룹 43"/>
          <p:cNvGrpSpPr/>
          <p:nvPr/>
        </p:nvGrpSpPr>
        <p:grpSpPr>
          <a:xfrm>
            <a:off x="432000" y="549320"/>
            <a:ext cx="8280000" cy="5760000"/>
            <a:chOff x="503548" y="476672"/>
            <a:chExt cx="8136904" cy="5832648"/>
          </a:xfrm>
        </p:grpSpPr>
        <p:sp>
          <p:nvSpPr>
            <p:cNvPr id="5" name="배지 4"/>
            <p:cNvSpPr/>
            <p:nvPr/>
          </p:nvSpPr>
          <p:spPr>
            <a:xfrm>
              <a:off x="2555776" y="476672"/>
              <a:ext cx="4032448" cy="648072"/>
            </a:xfrm>
            <a:prstGeom prst="plaque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금융시장</a:t>
              </a:r>
              <a:endParaRPr lang="ko-KR" altLang="en-US"/>
            </a:p>
          </p:txBody>
        </p:sp>
        <p:sp>
          <p:nvSpPr>
            <p:cNvPr id="6" name="모서리가 접힌 도형 5"/>
            <p:cNvSpPr/>
            <p:nvPr/>
          </p:nvSpPr>
          <p:spPr>
            <a:xfrm>
              <a:off x="503548" y="1340768"/>
              <a:ext cx="8136904" cy="4968552"/>
            </a:xfrm>
            <a:prstGeom prst="foldedCorner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모서리가 둥근 직사각형 6"/>
            <p:cNvSpPr/>
            <p:nvPr/>
          </p:nvSpPr>
          <p:spPr>
            <a:xfrm>
              <a:off x="3527884" y="1575010"/>
              <a:ext cx="2088232" cy="576064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간접금융시장</a:t>
              </a:r>
              <a:endParaRPr lang="ko-KR" altLang="en-US" dirty="0"/>
            </a:p>
          </p:txBody>
        </p:sp>
        <p:sp>
          <p:nvSpPr>
            <p:cNvPr id="8" name="모서리가 둥근 직사각형 7"/>
            <p:cNvSpPr/>
            <p:nvPr/>
          </p:nvSpPr>
          <p:spPr>
            <a:xfrm>
              <a:off x="3527884" y="2295090"/>
              <a:ext cx="2088232" cy="576064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은행</a:t>
              </a:r>
              <a:endParaRPr lang="ko-KR" altLang="en-US" dirty="0"/>
            </a:p>
          </p:txBody>
        </p:sp>
        <p:sp>
          <p:nvSpPr>
            <p:cNvPr id="9" name="모서리가 둥근 직사각형 8"/>
            <p:cNvSpPr/>
            <p:nvPr/>
          </p:nvSpPr>
          <p:spPr>
            <a:xfrm>
              <a:off x="3527884" y="4797152"/>
              <a:ext cx="2088232" cy="576064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직접금융시</a:t>
              </a:r>
              <a:r>
                <a:rPr lang="ko-KR" altLang="en-US" dirty="0"/>
                <a:t>장</a:t>
              </a:r>
            </a:p>
          </p:txBody>
        </p:sp>
        <p:sp>
          <p:nvSpPr>
            <p:cNvPr id="10" name="모서리가 둥근 직사각형 9"/>
            <p:cNvSpPr/>
            <p:nvPr/>
          </p:nvSpPr>
          <p:spPr>
            <a:xfrm>
              <a:off x="3527884" y="5517232"/>
              <a:ext cx="2088232" cy="576064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증권회사</a:t>
              </a:r>
              <a:endParaRPr lang="ko-KR" altLang="en-US" dirty="0"/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755576" y="3248980"/>
              <a:ext cx="2088232" cy="576064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자금공급부문</a:t>
              </a:r>
              <a:endParaRPr lang="ko-KR" altLang="en-US" dirty="0"/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755576" y="3969060"/>
              <a:ext cx="2088232" cy="576064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가계</a:t>
              </a:r>
              <a:endParaRPr lang="ko-KR" altLang="en-US" dirty="0"/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6300192" y="3248980"/>
              <a:ext cx="2088232" cy="576064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자금수요부문</a:t>
              </a:r>
              <a:endParaRPr lang="ko-KR" altLang="en-US" dirty="0"/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6300192" y="3969060"/>
              <a:ext cx="2088232" cy="576064"/>
            </a:xfrm>
            <a:prstGeom prst="roundRect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기업</a:t>
              </a:r>
              <a:endParaRPr lang="ko-KR" altLang="en-US" dirty="0"/>
            </a:p>
          </p:txBody>
        </p:sp>
        <p:cxnSp>
          <p:nvCxnSpPr>
            <p:cNvPr id="16" name="직선 연결선 15"/>
            <p:cNvCxnSpPr>
              <a:stCxn id="8" idx="2"/>
              <a:endCxn id="9" idx="0"/>
            </p:cNvCxnSpPr>
            <p:nvPr/>
          </p:nvCxnSpPr>
          <p:spPr>
            <a:xfrm>
              <a:off x="4572000" y="2871154"/>
              <a:ext cx="0" cy="192599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>
              <a:stCxn id="11" idx="0"/>
            </p:cNvCxnSpPr>
            <p:nvPr/>
          </p:nvCxnSpPr>
          <p:spPr>
            <a:xfrm flipV="1">
              <a:off x="1799692" y="1863042"/>
              <a:ext cx="0" cy="138593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>
              <a:stCxn id="7" idx="1"/>
            </p:cNvCxnSpPr>
            <p:nvPr/>
          </p:nvCxnSpPr>
          <p:spPr>
            <a:xfrm flipH="1">
              <a:off x="1799692" y="1863042"/>
              <a:ext cx="17281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>
              <a:stCxn id="7" idx="3"/>
            </p:cNvCxnSpPr>
            <p:nvPr/>
          </p:nvCxnSpPr>
          <p:spPr>
            <a:xfrm>
              <a:off x="5616116" y="1863042"/>
              <a:ext cx="17281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>
              <a:stCxn id="13" idx="0"/>
            </p:cNvCxnSpPr>
            <p:nvPr/>
          </p:nvCxnSpPr>
          <p:spPr>
            <a:xfrm flipV="1">
              <a:off x="7344308" y="1863042"/>
              <a:ext cx="0" cy="138593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>
              <a:stCxn id="9" idx="3"/>
            </p:cNvCxnSpPr>
            <p:nvPr/>
          </p:nvCxnSpPr>
          <p:spPr>
            <a:xfrm>
              <a:off x="5616116" y="5085184"/>
              <a:ext cx="17281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>
              <a:stCxn id="14" idx="2"/>
            </p:cNvCxnSpPr>
            <p:nvPr/>
          </p:nvCxnSpPr>
          <p:spPr>
            <a:xfrm>
              <a:off x="7344308" y="4545124"/>
              <a:ext cx="0" cy="54006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/>
            <p:cNvCxnSpPr>
              <a:stCxn id="9" idx="1"/>
            </p:cNvCxnSpPr>
            <p:nvPr/>
          </p:nvCxnSpPr>
          <p:spPr>
            <a:xfrm flipH="1">
              <a:off x="1799692" y="5085184"/>
              <a:ext cx="172819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/>
            <p:cNvCxnSpPr>
              <a:stCxn id="12" idx="2"/>
            </p:cNvCxnSpPr>
            <p:nvPr/>
          </p:nvCxnSpPr>
          <p:spPr>
            <a:xfrm>
              <a:off x="1799692" y="4545124"/>
              <a:ext cx="0" cy="54006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2398184" y="2843644"/>
              <a:ext cx="1165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낮은 위험</a:t>
              </a:r>
              <a:endParaRPr lang="ko-KR" alt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551219" y="2843644"/>
              <a:ext cx="16850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높은 금융 부담</a:t>
              </a:r>
              <a:endParaRPr lang="ko-KR" alt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398184" y="4653136"/>
              <a:ext cx="1165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/>
                <a:t>높</a:t>
              </a:r>
              <a:r>
                <a:rPr lang="ko-KR" altLang="en-US" dirty="0" smtClean="0"/>
                <a:t>은 위험</a:t>
              </a:r>
              <a:endParaRPr lang="ko-KR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551219" y="4653136"/>
              <a:ext cx="16850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/>
                <a:t>낮</a:t>
              </a:r>
              <a:r>
                <a:rPr lang="ko-KR" altLang="en-US" dirty="0" smtClean="0"/>
                <a:t>은 금융 부담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49233696"/>
      </p:ext>
    </p:extLst>
  </p:cSld>
  <p:clrMapOvr>
    <a:masterClrMapping/>
  </p:clrMapOvr>
  <p:transition spd="slow" advClick="0" advTm="50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5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프로그램 실행</a:t>
            </a:r>
            <a:endParaRPr lang="ko-KR" altLang="en-US" sz="35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261D5B90-A46A-46B1-80CF-C049E1242614}" type="slidenum">
              <a:rPr lang="ko-KR" altLang="en-US" smtClean="0"/>
              <a:t>4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1403888" y="1268760"/>
            <a:ext cx="3815944" cy="3240000"/>
            <a:chOff x="1403888" y="1268760"/>
            <a:chExt cx="3815944" cy="3240000"/>
          </a:xfrm>
        </p:grpSpPr>
        <p:sp>
          <p:nvSpPr>
            <p:cNvPr id="6" name="위쪽 화살표 5">
              <a:hlinkHover r:id="rId3" action="ppaction://program"/>
            </p:cNvPr>
            <p:cNvSpPr/>
            <p:nvPr/>
          </p:nvSpPr>
          <p:spPr>
            <a:xfrm>
              <a:off x="1403888" y="1268760"/>
              <a:ext cx="2160000" cy="3240000"/>
            </a:xfrm>
            <a:prstGeom prst="upArrow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위쪽 화살표 6">
              <a:hlinkHover r:id="rId3" action="ppaction://program"/>
            </p:cNvPr>
            <p:cNvSpPr/>
            <p:nvPr/>
          </p:nvSpPr>
          <p:spPr>
            <a:xfrm flipV="1">
              <a:off x="3059832" y="1268760"/>
              <a:ext cx="2160000" cy="3240000"/>
            </a:xfrm>
            <a:prstGeom prst="upArrow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773467"/>
      </p:ext>
    </p:extLst>
  </p:cSld>
  <p:clrMapOvr>
    <a:masterClrMapping/>
  </p:clrMapOvr>
  <p:transition spd="slow" advClick="0" advTm="50000">
    <p:pu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각">
  <a:themeElements>
    <a:clrScheme name="각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각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각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>
    <a:lnDef>
      <a:spPr>
        <a:ln w="635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30</TotalTime>
  <Words>64</Words>
  <Application>Microsoft Office PowerPoint</Application>
  <PresentationFormat>화면 슬라이드 쇼(4:3)</PresentationFormat>
  <Paragraphs>51</Paragraphs>
  <Slides>5</Slides>
  <Notes>5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각</vt:lpstr>
      <vt:lpstr>금융시장과 금융생활</vt:lpstr>
      <vt:lpstr>금융시장과 금융제도의 관계</vt:lpstr>
      <vt:lpstr>실물거래와 금융거래 비교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금융시장과 금융생활</dc:title>
  <dc:creator>pc</dc:creator>
  <cp:lastModifiedBy>pc</cp:lastModifiedBy>
  <cp:revision>3</cp:revision>
  <dcterms:created xsi:type="dcterms:W3CDTF">2019-05-22T01:07:24Z</dcterms:created>
  <dcterms:modified xsi:type="dcterms:W3CDTF">2019-05-22T01:37:45Z</dcterms:modified>
</cp:coreProperties>
</file>