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3"/>
        <p:sld r:id="rId4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03251-BC01-4DDE-890A-1AB9F5166783}" type="datetimeFigureOut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FAC9A-68D0-4396-B146-30272DD4FE1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772816" y="179512"/>
            <a:ext cx="3600000" cy="72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itchFamily="49" charset="-127"/>
                <a:ea typeface="돋움체" pitchFamily="49" charset="-127"/>
              </a:rPr>
              <a:t>스태그플레이션</a:t>
            </a:r>
            <a:endParaRPr lang="ko-KR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03731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1E1431-8672-481F-A369-BDBB4A8C47CC}" type="datetimeFigureOut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1A14E0-9FC6-4F24-83CB-2FBF32984C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2346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600" dirty="0" smtClean="0">
                <a:latin typeface="굴림체" pitchFamily="49" charset="-127"/>
                <a:ea typeface="굴림체" pitchFamily="49" charset="-127"/>
              </a:rPr>
              <a:t>스태그플레이션에 대한 자료입니다</a:t>
            </a:r>
            <a:r>
              <a:rPr lang="en-US" altLang="ko-KR" sz="1600" dirty="0" smtClean="0">
                <a:latin typeface="굴림체" pitchFamily="49" charset="-127"/>
                <a:ea typeface="굴림체" pitchFamily="49" charset="-127"/>
              </a:rPr>
              <a:t>.</a:t>
            </a:r>
            <a:endParaRPr lang="ko-KR" altLang="en-US" sz="1600" dirty="0"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A14E0-9FC6-4F24-83CB-2FBF32984C4A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442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A14E0-9FC6-4F24-83CB-2FBF32984C4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8719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각 삼각형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grpSp>
        <p:nvGrpSpPr>
          <p:cNvPr id="2" name="그룹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자유형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자유형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직선 연결선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4B92555-7EF2-41A7-AF86-431BF294F240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99ADAE-D0F1-4ACD-BE5F-FC992C6FA264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C3E7D-FA27-46ED-AA97-66A1D2048A62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56B295-6513-4F12-8F69-72FDADFC93C3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masterClrMapping/>
  </p:clrMapOvr>
  <p:transition spd="slow" advClick="0" advTm="55000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C7D9E6-0D6C-4E04-A47F-8DC182BCBF69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갈매기형 수장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갈매기형 수장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2E686C-9F3A-44C4-8E28-55E78E5695DD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E36F98-8812-4D1D-977D-1F37518798A1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C06F9E-E7A3-494F-920E-70A3AD4C9A8E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786EA6-7995-41F5-AEEB-C529EF745FA1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12F5ED8-80E1-4724-AA30-63D75E510951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E028196-0BD3-4F48-AD30-122462D7876C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E3DE071-C534-4C07-BD9A-5709C036176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자유형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직각 삼각형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갈매기형 수장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갈매기형 수장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직각 삼각형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ko-KR" altLang="en-US" dirty="0" smtClean="0"/>
              <a:t>마스터 제목 스타일 편집</a:t>
            </a:r>
            <a:endParaRPr kumimoji="0" lang="en-US" dirty="0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dirty="0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dirty="0" smtClean="0"/>
              <a:t>둘째 수준</a:t>
            </a:r>
          </a:p>
          <a:p>
            <a:pPr lvl="2" eaLnBrk="1" latinLnBrk="0" hangingPunct="1"/>
            <a:r>
              <a:rPr kumimoji="0" lang="ko-KR" altLang="en-US" dirty="0" smtClean="0"/>
              <a:t>셋째 수준</a:t>
            </a:r>
          </a:p>
          <a:p>
            <a:pPr lvl="3" eaLnBrk="1" latinLnBrk="0" hangingPunct="1"/>
            <a:r>
              <a:rPr kumimoji="0" lang="ko-KR" altLang="en-US" dirty="0" smtClean="0"/>
              <a:t>넷째 수준</a:t>
            </a:r>
          </a:p>
          <a:p>
            <a:pPr lvl="4" eaLnBrk="1" latinLnBrk="0" hangingPunct="1"/>
            <a:r>
              <a:rPr kumimoji="0" lang="ko-KR" altLang="en-US" dirty="0" smtClean="0"/>
              <a:t>다섯째 수준</a:t>
            </a:r>
            <a:endParaRPr kumimoji="0" lang="en-US" dirty="0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6953F99-8B02-4F8B-BB7F-0411C6878036}" type="datetime1">
              <a:rPr lang="ko-KR" altLang="en-US" smtClean="0"/>
              <a:t>2019-09-17</a:t>
            </a:fld>
            <a:endParaRPr lang="ko-KR" altLang="en-US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8460432" y="6407944"/>
            <a:ext cx="55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2000" b="0">
                <a:solidFill>
                  <a:schemeClr val="tx1"/>
                </a:solidFill>
              </a:defRPr>
            </a:lvl1pPr>
            <a:extLst/>
          </a:lstStyle>
          <a:p>
            <a:fld id="{4E3DE071-C534-4C07-BD9A-5709C036176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596336" y="116632"/>
            <a:ext cx="13681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700" dirty="0" smtClean="0">
                <a:latin typeface="바탕체" pitchFamily="17" charset="-127"/>
                <a:ea typeface="바탕체" pitchFamily="17" charset="-127"/>
              </a:rPr>
              <a:t>○○○</a:t>
            </a:r>
            <a:endParaRPr lang="ko-KR" altLang="en-US" sz="2700" dirty="0">
              <a:latin typeface="바탕체" pitchFamily="17" charset="-127"/>
              <a:ea typeface="바탕체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5000">
    <p:push dir="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1" hangingPunct="1">
        <a:spcBef>
          <a:spcPct val="0"/>
        </a:spcBef>
        <a:buNone/>
        <a:defRPr kumimoji="0" sz="20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1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1" hangingPunct="1">
        <a:spcBef>
          <a:spcPts val="324"/>
        </a:spcBef>
        <a:buClr>
          <a:schemeClr val="accent1"/>
        </a:buClr>
        <a:buFont typeface="Verdana"/>
        <a:buChar char="◦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1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file:///C:\Windows\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700" dirty="0" smtClean="0">
                <a:latin typeface="돋움체" pitchFamily="49" charset="-127"/>
                <a:ea typeface="돋움체" pitchFamily="49" charset="-127"/>
                <a:hlinkClick r:id="rId3"/>
              </a:rPr>
              <a:t>하이퍼링크</a:t>
            </a:r>
            <a:endParaRPr lang="ko-KR" altLang="en-US" sz="3700" dirty="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786303" y="548679"/>
            <a:ext cx="576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궁서체" pitchFamily="17" charset="-127"/>
                <a:ea typeface="궁서체" pitchFamily="17" charset="-127"/>
              </a:rPr>
              <a:t>스태그플레이션</a:t>
            </a:r>
            <a:endParaRPr lang="en-US" altLang="ko-KR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궁서체" pitchFamily="17" charset="-127"/>
              <a:ea typeface="궁서체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7080810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" y="2477294"/>
            <a:ext cx="3960000" cy="2520000"/>
          </a:xfrm>
        </p:spPr>
      </p:pic>
      <p:sp>
        <p:nvSpPr>
          <p:cNvPr id="3" name="내용 개체 틀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ts val="3200"/>
              </a:lnSpc>
              <a:buSzPct val="80000"/>
              <a:buFont typeface="Wingdings" pitchFamily="2" charset="2"/>
              <a:buChar char=""/>
            </a:pPr>
            <a:r>
              <a:rPr lang="ko-KR" altLang="en-US" sz="2400" u="sng" dirty="0" smtClean="0">
                <a:latin typeface="바탕체" pitchFamily="17" charset="-127"/>
                <a:ea typeface="바탕체" pitchFamily="17" charset="-127"/>
              </a:rPr>
              <a:t>용어</a:t>
            </a:r>
            <a:endParaRPr lang="en-US" altLang="ko-KR" sz="2400" u="sng" dirty="0" smtClean="0">
              <a:latin typeface="바탕체" pitchFamily="17" charset="-127"/>
              <a:ea typeface="바탕체" pitchFamily="17" charset="-127"/>
            </a:endParaRPr>
          </a:p>
          <a:p>
            <a:pPr lvl="1">
              <a:lnSpc>
                <a:spcPts val="3200"/>
              </a:lnSpc>
            </a:pPr>
            <a:r>
              <a:rPr lang="ko-KR" altLang="en-US" sz="2000" u="sng" dirty="0" smtClean="0">
                <a:latin typeface="바탕체" pitchFamily="17" charset="-127"/>
                <a:ea typeface="바탕체" pitchFamily="17" charset="-127"/>
              </a:rPr>
              <a:t>침체를 의미하는 </a:t>
            </a:r>
            <a:r>
              <a:rPr lang="ko-KR" altLang="en-US" sz="2000" u="sng" dirty="0" err="1" smtClean="0">
                <a:latin typeface="바탕체" pitchFamily="17" charset="-127"/>
                <a:ea typeface="바탕체" pitchFamily="17" charset="-127"/>
              </a:rPr>
              <a:t>스태그네이션</a:t>
            </a:r>
            <a:r>
              <a:rPr lang="en-US" altLang="ko-KR" sz="2000" u="sng" dirty="0" smtClean="0">
                <a:latin typeface="바탕체" pitchFamily="17" charset="-127"/>
                <a:ea typeface="바탕체" pitchFamily="17" charset="-127"/>
              </a:rPr>
              <a:t>(stagnation)</a:t>
            </a:r>
          </a:p>
          <a:p>
            <a:pPr lvl="1">
              <a:lnSpc>
                <a:spcPts val="3200"/>
              </a:lnSpc>
            </a:pPr>
            <a:r>
              <a:rPr lang="ko-KR" altLang="en-US" sz="2000" u="sng" dirty="0" smtClean="0">
                <a:latin typeface="바탕체" pitchFamily="17" charset="-127"/>
                <a:ea typeface="바탕체" pitchFamily="17" charset="-127"/>
              </a:rPr>
              <a:t>물가 상승인 인플레이션</a:t>
            </a:r>
            <a:r>
              <a:rPr lang="en-US" altLang="ko-KR" sz="2000" u="sng" dirty="0" smtClean="0">
                <a:latin typeface="바탕체" pitchFamily="17" charset="-127"/>
                <a:ea typeface="바탕체" pitchFamily="17" charset="-127"/>
              </a:rPr>
              <a:t>(inflation)</a:t>
            </a:r>
          </a:p>
          <a:p>
            <a:pPr>
              <a:lnSpc>
                <a:spcPts val="3200"/>
              </a:lnSpc>
              <a:buSzPct val="80000"/>
              <a:buFont typeface="Wingdings" pitchFamily="2" charset="2"/>
              <a:buChar char=""/>
            </a:pPr>
            <a:r>
              <a:rPr lang="ko-KR" altLang="en-US" sz="2400" u="sng" dirty="0" smtClean="0">
                <a:latin typeface="바탕체" pitchFamily="17" charset="-127"/>
                <a:ea typeface="바탕체" pitchFamily="17" charset="-127"/>
              </a:rPr>
              <a:t>상태</a:t>
            </a:r>
            <a:endParaRPr lang="en-US" altLang="ko-KR" sz="2400" u="sng" dirty="0" smtClean="0">
              <a:latin typeface="바탕체" pitchFamily="17" charset="-127"/>
              <a:ea typeface="바탕체" pitchFamily="17" charset="-127"/>
            </a:endParaRPr>
          </a:p>
          <a:p>
            <a:pPr lvl="1">
              <a:lnSpc>
                <a:spcPts val="3200"/>
              </a:lnSpc>
            </a:pPr>
            <a:r>
              <a:rPr lang="ko-KR" altLang="en-US" sz="2000" u="sng" dirty="0" smtClean="0">
                <a:latin typeface="바탕체" pitchFamily="17" charset="-127"/>
                <a:ea typeface="바탕체" pitchFamily="17" charset="-127"/>
              </a:rPr>
              <a:t>저성장 고물가</a:t>
            </a:r>
            <a:endParaRPr lang="en-US" altLang="ko-KR" sz="2000" u="sng" dirty="0">
              <a:latin typeface="바탕체" pitchFamily="17" charset="-127"/>
              <a:ea typeface="바탕체" pitchFamily="17" charset="-127"/>
            </a:endParaRPr>
          </a:p>
          <a:p>
            <a:pPr lvl="1">
              <a:lnSpc>
                <a:spcPts val="3200"/>
              </a:lnSpc>
            </a:pPr>
            <a:r>
              <a:rPr lang="ko-KR" altLang="en-US" sz="2000" u="sng" dirty="0" smtClean="0">
                <a:latin typeface="바탕체" pitchFamily="17" charset="-127"/>
                <a:ea typeface="바탕체" pitchFamily="17" charset="-127"/>
              </a:rPr>
              <a:t>경기가 침체된 상황에서도 물가 상승</a:t>
            </a:r>
            <a:endParaRPr lang="en-US" altLang="ko-KR" sz="2000" u="sng" dirty="0" smtClean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DE071-C534-4C07-BD9A-5709C036176C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 smtClean="0">
                <a:latin typeface="바탕체" pitchFamily="17" charset="-127"/>
                <a:ea typeface="바탕체" pitchFamily="17" charset="-127"/>
              </a:rPr>
              <a:t>스태그플레이션의 </a:t>
            </a:r>
            <a:r>
              <a:rPr lang="ko-KR" altLang="en-US" sz="4500" dirty="0" smtClean="0">
                <a:latin typeface="바탕체" pitchFamily="17" charset="-127"/>
                <a:ea typeface="바탕체" pitchFamily="17" charset="-127"/>
              </a:rPr>
              <a:t>의미</a:t>
            </a:r>
            <a:endParaRPr lang="ko-KR" altLang="en-US" sz="4500" dirty="0">
              <a:latin typeface="바탕체" pitchFamily="17" charset="-127"/>
              <a:ea typeface="바탕체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7629878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1357952"/>
              </p:ext>
            </p:extLst>
          </p:nvPr>
        </p:nvGraphicFramePr>
        <p:xfrm>
          <a:off x="457200" y="1481138"/>
          <a:ext cx="8229600" cy="4468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74469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국가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기간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74469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1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2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3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4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69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한국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-6.39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-7.39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-10.48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6.03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69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미국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-11.53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-12.97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-14.48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5.77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6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OECD</a:t>
                      </a:r>
                      <a:r>
                        <a:rPr lang="en-US" altLang="ko-KR" sz="2500" baseline="0" dirty="0" smtClean="0">
                          <a:latin typeface="궁서체" pitchFamily="17" charset="-127"/>
                          <a:ea typeface="궁서체" pitchFamily="17" charset="-127"/>
                        </a:rPr>
                        <a:t> </a:t>
                      </a:r>
                      <a:r>
                        <a:rPr lang="ko-KR" altLang="en-US" sz="2500" baseline="0" dirty="0" smtClean="0">
                          <a:latin typeface="궁서체" pitchFamily="17" charset="-127"/>
                          <a:ea typeface="궁서체" pitchFamily="17" charset="-127"/>
                        </a:rPr>
                        <a:t>평균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-0.30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-7.74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-11.94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1.59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44690">
                <a:tc gridSpan="5"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자료 </a:t>
                      </a:r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: 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현대경제연구원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DE071-C534-4C07-BD9A-5709C036176C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 dirty="0" smtClean="0">
                <a:latin typeface="돋움체" pitchFamily="49" charset="-127"/>
                <a:ea typeface="돋움체" pitchFamily="49" charset="-127"/>
              </a:rPr>
              <a:t>스태그플레이션 가능성 지수</a:t>
            </a:r>
            <a:endParaRPr lang="ko-KR" altLang="en-US" sz="4200" dirty="0"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1218859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DE071-C534-4C07-BD9A-5709C036176C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13" name="그룹 12"/>
          <p:cNvGrpSpPr/>
          <p:nvPr/>
        </p:nvGrpSpPr>
        <p:grpSpPr>
          <a:xfrm>
            <a:off x="323528" y="260648"/>
            <a:ext cx="8640000" cy="6120000"/>
            <a:chOff x="323528" y="260648"/>
            <a:chExt cx="8640000" cy="6120000"/>
          </a:xfrm>
        </p:grpSpPr>
        <p:sp>
          <p:nvSpPr>
            <p:cNvPr id="3" name="모서리가 둥근 직사각형 2"/>
            <p:cNvSpPr/>
            <p:nvPr/>
          </p:nvSpPr>
          <p:spPr>
            <a:xfrm>
              <a:off x="323528" y="260648"/>
              <a:ext cx="7384615" cy="703448"/>
            </a:xfrm>
            <a:prstGeom prst="roundRect">
              <a:avLst/>
            </a:prstGeom>
            <a:blipFill>
              <a:blip r:embed="rId2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실물경제와 금융에 미치는 영향</a:t>
              </a:r>
              <a:endParaRPr lang="ko-KR" altLang="en-US" dirty="0"/>
            </a:p>
          </p:txBody>
        </p:sp>
        <p:sp>
          <p:nvSpPr>
            <p:cNvPr id="4" name="모서리가 접힌 도형 3"/>
            <p:cNvSpPr/>
            <p:nvPr/>
          </p:nvSpPr>
          <p:spPr>
            <a:xfrm>
              <a:off x="323528" y="1175131"/>
              <a:ext cx="8640000" cy="5205517"/>
            </a:xfrm>
            <a:prstGeom prst="foldedCorner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/>
            <p:cNvSpPr/>
            <p:nvPr/>
          </p:nvSpPr>
          <p:spPr>
            <a:xfrm>
              <a:off x="618913" y="1456510"/>
              <a:ext cx="2953846" cy="633103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저성장</a:t>
              </a:r>
              <a:endParaRPr lang="ko-KR" altLang="en-US" dirty="0"/>
            </a:p>
          </p:txBody>
        </p:sp>
        <p:sp>
          <p:nvSpPr>
            <p:cNvPr id="6" name="타원 5"/>
            <p:cNvSpPr/>
            <p:nvPr/>
          </p:nvSpPr>
          <p:spPr>
            <a:xfrm>
              <a:off x="5714297" y="1456510"/>
              <a:ext cx="2953846" cy="633103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고물가</a:t>
              </a:r>
              <a:endParaRPr lang="ko-KR" altLang="en-US" dirty="0"/>
            </a:p>
          </p:txBody>
        </p:sp>
        <p:sp>
          <p:nvSpPr>
            <p:cNvPr id="7" name="타원 6"/>
            <p:cNvSpPr/>
            <p:nvPr/>
          </p:nvSpPr>
          <p:spPr>
            <a:xfrm>
              <a:off x="618913" y="4481338"/>
              <a:ext cx="2953846" cy="633103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실물</a:t>
              </a:r>
              <a:endParaRPr lang="ko-KR" altLang="en-US" dirty="0"/>
            </a:p>
          </p:txBody>
        </p:sp>
        <p:sp>
          <p:nvSpPr>
            <p:cNvPr id="8" name="타원 7"/>
            <p:cNvSpPr/>
            <p:nvPr/>
          </p:nvSpPr>
          <p:spPr>
            <a:xfrm>
              <a:off x="5714297" y="4481338"/>
              <a:ext cx="2953846" cy="633103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금융</a:t>
              </a:r>
              <a:endParaRPr lang="ko-KR" altLang="en-US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618913" y="2089614"/>
              <a:ext cx="2953846" cy="633103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수출 건설 경기 위축</a:t>
              </a:r>
              <a:endParaRPr lang="ko-KR" altLang="en-US" dirty="0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714297" y="2089614"/>
              <a:ext cx="2953846" cy="633103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생활물가 상승</a:t>
              </a:r>
              <a:endParaRPr lang="ko-KR" altLang="en-US" dirty="0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618913" y="5114441"/>
              <a:ext cx="2953846" cy="633103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투자 소비 위축 가속</a:t>
              </a:r>
              <a:endParaRPr lang="ko-KR" altLang="en-US" dirty="0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714297" y="5114441"/>
              <a:ext cx="2953846" cy="633103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주식 부동산시장 침체</a:t>
              </a:r>
              <a:endParaRPr lang="ko-KR" altLang="en-US" dirty="0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03528" y="3285476"/>
              <a:ext cx="2953846" cy="633103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스태그플레이션 가시화</a:t>
              </a:r>
              <a:endParaRPr lang="ko-KR" altLang="en-US" dirty="0"/>
            </a:p>
          </p:txBody>
        </p:sp>
        <p:cxnSp>
          <p:nvCxnSpPr>
            <p:cNvPr id="19" name="꺾인 연결선 18"/>
            <p:cNvCxnSpPr>
              <a:stCxn id="9" idx="2"/>
              <a:endCxn id="17" idx="0"/>
            </p:cNvCxnSpPr>
            <p:nvPr/>
          </p:nvCxnSpPr>
          <p:spPr>
            <a:xfrm rot="16200000" flipH="1">
              <a:off x="3106764" y="1711789"/>
              <a:ext cx="562759" cy="2584615"/>
            </a:xfrm>
            <a:prstGeom prst="bentConnector3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꺾인 연결선 20"/>
            <p:cNvCxnSpPr>
              <a:stCxn id="14" idx="2"/>
              <a:endCxn id="17" idx="0"/>
            </p:cNvCxnSpPr>
            <p:nvPr/>
          </p:nvCxnSpPr>
          <p:spPr>
            <a:xfrm rot="5400000">
              <a:off x="5654456" y="1748712"/>
              <a:ext cx="562759" cy="2510769"/>
            </a:xfrm>
            <a:prstGeom prst="bentConnector3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꺾인 연결선 22"/>
            <p:cNvCxnSpPr>
              <a:stCxn id="17" idx="2"/>
              <a:endCxn id="7" idx="0"/>
            </p:cNvCxnSpPr>
            <p:nvPr/>
          </p:nvCxnSpPr>
          <p:spPr>
            <a:xfrm rot="5400000">
              <a:off x="3106764" y="2907651"/>
              <a:ext cx="562759" cy="2584615"/>
            </a:xfrm>
            <a:prstGeom prst="bentConnector3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꺾인 연결선 24"/>
            <p:cNvCxnSpPr>
              <a:stCxn id="17" idx="2"/>
              <a:endCxn id="8" idx="0"/>
            </p:cNvCxnSpPr>
            <p:nvPr/>
          </p:nvCxnSpPr>
          <p:spPr>
            <a:xfrm rot="16200000" flipH="1">
              <a:off x="5654456" y="2944574"/>
              <a:ext cx="562759" cy="2510769"/>
            </a:xfrm>
            <a:prstGeom prst="bentConnector3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6607619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DE071-C534-4C07-BD9A-5709C036176C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dirty="0" smtClean="0">
                <a:latin typeface="바탕체" pitchFamily="17" charset="-127"/>
                <a:ea typeface="바탕체" pitchFamily="17" charset="-127"/>
              </a:rPr>
              <a:t>프로그램 실행</a:t>
            </a:r>
            <a:endParaRPr lang="ko-KR" altLang="en-US" sz="5000" dirty="0">
              <a:latin typeface="바탕체" pitchFamily="17" charset="-127"/>
              <a:ea typeface="바탕체" pitchFamily="17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131840" y="1484784"/>
            <a:ext cx="2880000" cy="3024336"/>
            <a:chOff x="3131840" y="1484784"/>
            <a:chExt cx="2880000" cy="3024336"/>
          </a:xfrm>
        </p:grpSpPr>
        <p:sp>
          <p:nvSpPr>
            <p:cNvPr id="4" name="막힌 원호 3">
              <a:hlinkHover r:id="rId2" action="ppaction://program"/>
            </p:cNvPr>
            <p:cNvSpPr/>
            <p:nvPr/>
          </p:nvSpPr>
          <p:spPr>
            <a:xfrm>
              <a:off x="3131840" y="1484784"/>
              <a:ext cx="2880000" cy="2880000"/>
            </a:xfrm>
            <a:prstGeom prst="blockArc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막힌 원호 5">
              <a:hlinkHover r:id="rId2" action="ppaction://program"/>
            </p:cNvPr>
            <p:cNvSpPr/>
            <p:nvPr/>
          </p:nvSpPr>
          <p:spPr>
            <a:xfrm flipV="1">
              <a:off x="3131840" y="1629120"/>
              <a:ext cx="2880000" cy="2880000"/>
            </a:xfrm>
            <a:prstGeom prst="blockArc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6402812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광장">
  <a:themeElements>
    <a:clrScheme name="광장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광장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광장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331</TotalTime>
  <Words>101</Words>
  <Application>Microsoft Office PowerPoint</Application>
  <PresentationFormat>화면 슬라이드 쇼(4:3)</PresentationFormat>
  <Paragraphs>50</Paragraphs>
  <Slides>5</Slides>
  <Notes>2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광장</vt:lpstr>
      <vt:lpstr>PowerPoint 프레젠테이션</vt:lpstr>
      <vt:lpstr>스태그플레이션의 의미</vt:lpstr>
      <vt:lpstr>스태그플레이션 가능성 지수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1</dc:creator>
  <cp:lastModifiedBy>KIEA-2</cp:lastModifiedBy>
  <cp:revision>27</cp:revision>
  <dcterms:created xsi:type="dcterms:W3CDTF">2002-02-19T10:13:16Z</dcterms:created>
  <dcterms:modified xsi:type="dcterms:W3CDTF">2019-09-17T02:06:48Z</dcterms:modified>
</cp:coreProperties>
</file>