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318" y="-9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-90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83454-E61E-4215-8849-2D4EFA002520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BD875-FB79-4057-BA9B-9DE05449BA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사다리꼴 5"/>
          <p:cNvSpPr/>
          <p:nvPr/>
        </p:nvSpPr>
        <p:spPr>
          <a:xfrm>
            <a:off x="1629000" y="251520"/>
            <a:ext cx="3600000" cy="720000"/>
          </a:xfrm>
          <a:prstGeom prst="trapezoid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영화진흥위원회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496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CB2C2-2188-4E7F-8F69-B7228F74B318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84572-8251-407E-80AF-B3600C859F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416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84572-8251-407E-80AF-B3600C859F54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652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84572-8251-407E-80AF-B3600C859F5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7724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영화진흥위원회에 대한 자료입니다</a:t>
            </a:r>
            <a:r>
              <a:rPr lang="en-US" altLang="ko-KR" sz="1500" dirty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84572-8251-407E-80AF-B3600C859F5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42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모서리가 둥근 직사각형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1A35-D993-4EDF-BF44-44B6E544F409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fld id="{EF924C0C-D1C4-4453-ADD2-1C45192614E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DB87F-7395-4FBD-93FD-24E6F042D38A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858-AB7F-4B0F-939B-E169B10E4516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55D85-7897-44CA-9342-1E9E328C6D9C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모서리가 둥근 직사각형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8E53C-9CD6-4335-A4DE-3A4831190F2C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31754-AA92-4B9E-89D0-CFCE65A77034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C796-5A93-4896-A652-08638CAAA6D5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1D78-6446-4F5A-9A7B-4A92425FD6E7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E17E-F6B2-4668-B273-ED0603CDC4AA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모서리가 둥근 직사각형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4075-6E65-442C-AEEC-52DAEE706DB7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8F472-3BD7-4FA3-9DDA-E9CD0BFC59C3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F924C0C-D1C4-4453-ADD2-1C45192614E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사각형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모서리가 둥근 직사각형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3A423E7-9A37-4B97-94C4-19F4D572182A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2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F924C0C-D1C4-4453-ADD2-1C45192614E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863315" y="88890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5000">
    <p:cover dir="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1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1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1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1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82000" y="1700928"/>
            <a:ext cx="5580000" cy="1080000"/>
          </a:xfrm>
        </p:spPr>
        <p:txBody>
          <a:bodyPr>
            <a:normAutofit/>
          </a:bodyPr>
          <a:lstStyle/>
          <a:p>
            <a:r>
              <a:rPr lang="ko-KR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영화진흥위원회</a:t>
            </a:r>
            <a:endParaRPr lang="ko-KR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pPr/>
              <a:t>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581061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경영이념</a:t>
            </a:r>
            <a:endParaRPr lang="ko-KR" altLang="en-US" sz="4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fontAlgn="base">
              <a:lnSpc>
                <a:spcPts val="29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4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설립근거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영화 및 비디오물의 진흥에 관한 법률</a:t>
            </a:r>
          </a:p>
          <a:p>
            <a:pPr fontAlgn="base">
              <a:lnSpc>
                <a:spcPts val="29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4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설립목적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영화의 질적 향상을 도모하고 한국영화 및 영화산업의 진흥</a:t>
            </a:r>
          </a:p>
          <a:p>
            <a:pPr fontAlgn="base">
              <a:lnSpc>
                <a:spcPts val="29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4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임무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영상제작 관련시설의 관리와 운영</a:t>
            </a:r>
          </a:p>
          <a:p>
            <a:pPr lvl="1" fontAlgn="base">
              <a:lnSpc>
                <a:spcPts val="29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영화의 유통배급 지원</a:t>
            </a:r>
          </a:p>
        </p:txBody>
      </p:sp>
      <p:pic>
        <p:nvPicPr>
          <p:cNvPr id="8" name="Picture 4" descr="http://biz.e-test.co.kr/teams/mmdata/20141015/75597A411DE54E1DAD21134240DBA890/epp903_2010%28i%29.gif"/>
          <p:cNvPicPr>
            <a:picLocks noGrp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2204864"/>
            <a:ext cx="360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414852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3</a:t>
            </a:r>
            <a:r>
              <a:rPr lang="ko-KR" altLang="en-US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대 전략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2</a:t>
            </a:fld>
            <a:endParaRPr lang="ko-KR" altLang="en-US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76664067"/>
              </p:ext>
            </p:extLst>
          </p:nvPr>
        </p:nvGraphicFramePr>
        <p:xfrm>
          <a:off x="914400" y="1447800"/>
          <a:ext cx="7772400" cy="4429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9448"/>
                <a:gridCol w="4320480"/>
                <a:gridCol w="1162472"/>
              </a:tblGrid>
              <a:tr h="55368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전략방향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전략과제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</a:t>
                      </a:r>
                      <a:r>
                        <a:rPr lang="ko-KR" altLang="en-US" sz="2500" b="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란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3684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한국영화 창작역량 강화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기획개발 역량강화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투자</a:t>
                      </a:r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/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출자산업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영화산업 기초 인프라 강화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디지털시네마 기술지원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인적자원 육성관리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생산성 중심의 책임경영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합리적 조직관리 강화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효율적 인적자원 관리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5368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영화진흥위원회 </a:t>
                      </a:r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대 전략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558198"/>
      </p:ext>
    </p:extLst>
  </p:cSld>
  <p:clrMapOvr>
    <a:masterClrMapping/>
  </p:clrMapOvr>
  <p:transition spd="slow" advClick="0" advTm="45000"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432000" y="404664"/>
            <a:ext cx="8280000" cy="5760000"/>
            <a:chOff x="539552" y="476672"/>
            <a:chExt cx="8064896" cy="5436604"/>
          </a:xfrm>
        </p:grpSpPr>
        <p:sp>
          <p:nvSpPr>
            <p:cNvPr id="6" name="위쪽 리본 5"/>
            <p:cNvSpPr/>
            <p:nvPr/>
          </p:nvSpPr>
          <p:spPr>
            <a:xfrm>
              <a:off x="899592" y="476672"/>
              <a:ext cx="7344816" cy="648072"/>
            </a:xfrm>
            <a:prstGeom prst="ribbon2">
              <a:avLst>
                <a:gd name="adj1" fmla="val 16667"/>
                <a:gd name="adj2" fmla="val 60741"/>
              </a:avLst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영화진흥위원회 윤리경영 추진체계</a:t>
              </a:r>
              <a:endParaRPr lang="ko-KR" altLang="en-US" dirty="0"/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539552" y="1556792"/>
              <a:ext cx="2592288" cy="864096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윤리경영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목</a:t>
              </a:r>
              <a:r>
                <a:rPr lang="ko-KR" altLang="en-US" dirty="0"/>
                <a:t>표</a:t>
              </a:r>
            </a:p>
          </p:txBody>
        </p:sp>
        <p:sp>
          <p:nvSpPr>
            <p:cNvPr id="8" name="오른쪽 화살표 7"/>
            <p:cNvSpPr/>
            <p:nvPr/>
          </p:nvSpPr>
          <p:spPr>
            <a:xfrm>
              <a:off x="2627784" y="1736812"/>
              <a:ext cx="504056" cy="504056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아래쪽 화살표 설명선 8"/>
            <p:cNvSpPr/>
            <p:nvPr/>
          </p:nvSpPr>
          <p:spPr>
            <a:xfrm>
              <a:off x="3491880" y="1574722"/>
              <a:ext cx="5112568" cy="1296144"/>
            </a:xfrm>
            <a:prstGeom prst="downArrowCallout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투명경영을 통한 영상 문화 창조 진흥기관</a:t>
              </a:r>
              <a:endParaRPr lang="ko-KR" altLang="en-US" dirty="0"/>
            </a:p>
          </p:txBody>
        </p:sp>
        <p:sp>
          <p:nvSpPr>
            <p:cNvPr id="10" name="한쪽 모서리가 잘린 사각형 9"/>
            <p:cNvSpPr/>
            <p:nvPr/>
          </p:nvSpPr>
          <p:spPr>
            <a:xfrm>
              <a:off x="3491880" y="2780928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청렴경영</a:t>
              </a:r>
              <a:endParaRPr lang="ko-KR" altLang="en-US" dirty="0"/>
            </a:p>
          </p:txBody>
        </p:sp>
        <p:sp>
          <p:nvSpPr>
            <p:cNvPr id="11" name="한쪽 모서리가 잘린 사각형 10"/>
            <p:cNvSpPr/>
            <p:nvPr/>
          </p:nvSpPr>
          <p:spPr>
            <a:xfrm>
              <a:off x="6372200" y="2780928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신뢰경</a:t>
              </a:r>
              <a:r>
                <a:rPr lang="ko-KR" altLang="en-US" dirty="0"/>
                <a:t>영</a:t>
              </a:r>
            </a:p>
          </p:txBody>
        </p:sp>
        <p:sp>
          <p:nvSpPr>
            <p:cNvPr id="12" name="한쪽 모서리가 잘린 사각형 11"/>
            <p:cNvSpPr/>
            <p:nvPr/>
          </p:nvSpPr>
          <p:spPr>
            <a:xfrm>
              <a:off x="3491880" y="3933056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고객만족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경영체계 확보</a:t>
              </a:r>
              <a:endParaRPr lang="ko-KR" altLang="en-US" dirty="0"/>
            </a:p>
          </p:txBody>
        </p:sp>
        <p:sp>
          <p:nvSpPr>
            <p:cNvPr id="13" name="한쪽 모서리가 잘린 사각형 12"/>
            <p:cNvSpPr/>
            <p:nvPr/>
          </p:nvSpPr>
          <p:spPr>
            <a:xfrm>
              <a:off x="6372200" y="3933056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전사 </a:t>
              </a:r>
              <a:r>
                <a:rPr lang="ko-KR" altLang="en-US" dirty="0" err="1" smtClean="0"/>
                <a:t>참여형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윤리교육 마련</a:t>
              </a:r>
              <a:endParaRPr lang="ko-KR" altLang="en-US" dirty="0"/>
            </a:p>
          </p:txBody>
        </p:sp>
        <p:sp>
          <p:nvSpPr>
            <p:cNvPr id="14" name="한쪽 모서리가 잘린 사각형 13"/>
            <p:cNvSpPr/>
            <p:nvPr/>
          </p:nvSpPr>
          <p:spPr>
            <a:xfrm>
              <a:off x="3491880" y="5085184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내</a:t>
              </a:r>
              <a:r>
                <a:rPr lang="en-US" altLang="ko-KR" dirty="0" smtClean="0"/>
                <a:t>/</a:t>
              </a:r>
              <a:r>
                <a:rPr lang="ko-KR" altLang="en-US" dirty="0" smtClean="0"/>
                <a:t>외부 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견제시스템 확립</a:t>
              </a:r>
              <a:endParaRPr lang="ko-KR" altLang="en-US" dirty="0"/>
            </a:p>
          </p:txBody>
        </p:sp>
        <p:sp>
          <p:nvSpPr>
            <p:cNvPr id="15" name="한쪽 모서리가 잘린 사각형 14"/>
            <p:cNvSpPr/>
            <p:nvPr/>
          </p:nvSpPr>
          <p:spPr>
            <a:xfrm>
              <a:off x="6372200" y="5085184"/>
              <a:ext cx="2232248" cy="792088"/>
            </a:xfrm>
            <a:prstGeom prst="snip1Rect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청렴 소통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채널 활성화</a:t>
              </a:r>
              <a:endParaRPr lang="ko-KR" altLang="en-US" dirty="0"/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539552" y="2720921"/>
              <a:ext cx="2592288" cy="864096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전략방향</a:t>
              </a:r>
              <a:endParaRPr lang="ko-KR" altLang="en-US" dirty="0"/>
            </a:p>
          </p:txBody>
        </p:sp>
        <p:sp>
          <p:nvSpPr>
            <p:cNvPr id="17" name="오른쪽 화살표 16"/>
            <p:cNvSpPr/>
            <p:nvPr/>
          </p:nvSpPr>
          <p:spPr>
            <a:xfrm>
              <a:off x="2627784" y="2900941"/>
              <a:ext cx="504056" cy="504056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539552" y="3885050"/>
              <a:ext cx="2592288" cy="864096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추진전략</a:t>
              </a:r>
              <a:endParaRPr lang="ko-KR" altLang="en-US" dirty="0"/>
            </a:p>
          </p:txBody>
        </p:sp>
        <p:sp>
          <p:nvSpPr>
            <p:cNvPr id="19" name="오른쪽 화살표 18"/>
            <p:cNvSpPr/>
            <p:nvPr/>
          </p:nvSpPr>
          <p:spPr>
            <a:xfrm>
              <a:off x="2627784" y="4065070"/>
              <a:ext cx="504056" cy="504056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539552" y="5049180"/>
              <a:ext cx="2592288" cy="864096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추진과제</a:t>
              </a:r>
              <a:endParaRPr lang="ko-KR" altLang="en-US" dirty="0"/>
            </a:p>
          </p:txBody>
        </p:sp>
        <p:sp>
          <p:nvSpPr>
            <p:cNvPr id="21" name="오른쪽 화살표 20"/>
            <p:cNvSpPr/>
            <p:nvPr/>
          </p:nvSpPr>
          <p:spPr>
            <a:xfrm>
              <a:off x="2627784" y="5229200"/>
              <a:ext cx="504056" cy="504056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2596672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4C0C-D1C4-4453-ADD2-1C45192614E8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475856" y="2060848"/>
            <a:ext cx="3600200" cy="2520000"/>
            <a:chOff x="1475856" y="2060848"/>
            <a:chExt cx="3600200" cy="2520000"/>
          </a:xfrm>
        </p:grpSpPr>
        <p:sp>
          <p:nvSpPr>
            <p:cNvPr id="4" name="달 3">
              <a:hlinkHover r:id="rId2" action="ppaction://program"/>
            </p:cNvPr>
            <p:cNvSpPr/>
            <p:nvPr/>
          </p:nvSpPr>
          <p:spPr>
            <a:xfrm>
              <a:off x="3276056" y="2060848"/>
              <a:ext cx="1800000" cy="252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달 4">
              <a:hlinkHover r:id="rId2" action="ppaction://program"/>
            </p:cNvPr>
            <p:cNvSpPr/>
            <p:nvPr/>
          </p:nvSpPr>
          <p:spPr>
            <a:xfrm flipH="1">
              <a:off x="1475856" y="2060848"/>
              <a:ext cx="1800000" cy="2520000"/>
            </a:xfrm>
            <a:prstGeom prst="mo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8971189"/>
      </p:ext>
    </p:extLst>
  </p:cSld>
  <p:clrMapOvr>
    <a:masterClrMapping/>
  </p:clrMapOvr>
  <p:transition spd="slow" advClick="0" advTm="45000">
    <p:cover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균형">
  <a:themeElements>
    <a:clrScheme name="균형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균형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균형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33</TotalTime>
  <Words>110</Words>
  <Application>Microsoft Office PowerPoint</Application>
  <PresentationFormat>화면 슬라이드 쇼(4:3)</PresentationFormat>
  <Paragraphs>51</Paragraphs>
  <Slides>5</Slides>
  <Notes>3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균형</vt:lpstr>
      <vt:lpstr>영화진흥위원회</vt:lpstr>
      <vt:lpstr>경영이념</vt:lpstr>
      <vt:lpstr>3대 전략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영화진흥위원회</dc:title>
  <dc:creator>pc</dc:creator>
  <cp:lastModifiedBy>1</cp:lastModifiedBy>
  <cp:revision>3</cp:revision>
  <dcterms:created xsi:type="dcterms:W3CDTF">2019-05-21T01:04:17Z</dcterms:created>
  <dcterms:modified xsi:type="dcterms:W3CDTF">2019-08-27T02:16:28Z</dcterms:modified>
</cp:coreProperties>
</file>