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 1" id="0">
      <p:sldLst>
        <p:sld r:id="rId2"/>
        <p:sld r:id="rId3"/>
      </p:sldLst>
    </p:custShow>
    <p:custShow name="프로그램 실행 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263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3BBB5-7B5B-4B43-9C16-3E0C7D478523}" type="datetimeFigureOut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6E6DA-A5FC-4C47-BA79-11DD795F917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9000" y="251520"/>
            <a:ext cx="3600000" cy="72008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굴림체" pitchFamily="49" charset="-127"/>
                <a:ea typeface="굴림체" pitchFamily="49" charset="-127"/>
              </a:rPr>
              <a:t>외국인 근로자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44936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FB9FE-D9A3-46A8-9C70-AC5E05FC39BF}" type="datetimeFigureOut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6D85-9566-4BED-9E4B-196222692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77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smtClean="0">
                <a:latin typeface="돋움체" pitchFamily="49" charset="-127"/>
                <a:ea typeface="돋움체" pitchFamily="49" charset="-127"/>
              </a:rPr>
              <a:t>외국인 근로자에 대한 자료입니다</a:t>
            </a:r>
            <a:r>
              <a:rPr lang="en-US" altLang="ko-KR" sz="150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150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6D85-9566-4BED-9E4B-196222692FF1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299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6D85-9566-4BED-9E4B-196222692FF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915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6D85-9566-4BED-9E4B-196222692FF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7180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6D85-9566-4BED-9E4B-196222692FF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630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6D85-9566-4BED-9E4B-196222692FF1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07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모서리가 둥근 직사각형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B77E0-C6FF-4013-9F9B-A5F91D70012D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3100">
                <a:solidFill>
                  <a:srgbClr val="FFFFFF"/>
                </a:solidFill>
              </a:defRPr>
            </a:lvl1pPr>
          </a:lstStyle>
          <a:p>
            <a:fld id="{D21BA616-C2D3-4D23-B3D0-1B6EE4A34C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0000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19E3-E0D5-4D6D-B4A6-7253D6665119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15EE1-6B8B-4E8F-929D-6E49A9B73E11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0EC4-BC17-4882-A6B0-82401994E2DC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모서리가 둥근 직사각형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D47A7-4298-4D06-BE55-091B1A27AA24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0000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296D9-F55C-4828-8B8B-DD726882749A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5C070-0564-4500-98D3-CFB65EC5B53B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FE2C-C8A9-49E3-AAB1-3F528CB19A7F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0765-D826-4F33-BCBE-1324F15D3AAA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모서리가 둥근 직사각형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AA4DE-0163-4B18-9DA6-21579D634AFA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14C5-709F-4F90-9FD1-6F876D329C01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21BA616-C2D3-4D23-B3D0-1B6EE4A34C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사각형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모서리가 둥근 직사각형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892F936-5A70-4370-A9BE-4F0D0E350C0E}" type="datetime1">
              <a:rPr lang="ko-KR" altLang="en-US" smtClean="0"/>
              <a:t>2019-09-27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31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21BA616-C2D3-4D23-B3D0-1B6EE4A34C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7962036" y="44624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ko-KR" sz="2500" kern="1200" smtClean="0">
                <a:solidFill>
                  <a:schemeClr val="tx1"/>
                </a:solidFill>
                <a:effectLst/>
                <a:latin typeface="궁서체" pitchFamily="17" charset="-127"/>
                <a:ea typeface="궁서체" pitchFamily="17" charset="-127"/>
                <a:cs typeface="+mn-cs"/>
              </a:rPr>
              <a:t>○○○</a:t>
            </a:r>
            <a:endParaRPr lang="ko-KR" altLang="en-US" sz="2500">
              <a:latin typeface="궁서체" pitchFamily="17" charset="-127"/>
              <a:ea typeface="궁서체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0000">
    <p:pull dir="d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1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1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1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1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1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1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otepad.ex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500" smtClean="0">
                <a:latin typeface="바탕체" pitchFamily="17" charset="-127"/>
                <a:ea typeface="바탕체" pitchFamily="17" charset="-127"/>
                <a:hlinkClick r:id="rId3"/>
              </a:rPr>
              <a:t>하이퍼링크</a:t>
            </a:r>
            <a:endParaRPr lang="ko-KR" altLang="en-US" sz="350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pPr/>
              <a:t>0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052000" y="1700807"/>
            <a:ext cx="504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000" b="1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외국인근로자</a:t>
            </a:r>
            <a:endParaRPr lang="en-US" altLang="ko-KR" sz="60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8235564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900" dirty="0">
                <a:latin typeface="바탕체" pitchFamily="17" charset="-127"/>
                <a:ea typeface="바탕체" pitchFamily="17" charset="-127"/>
              </a:rPr>
              <a:t>국내 외국인력 도입제도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1</a:t>
            </a:fld>
            <a:endParaRPr lang="ko-KR" altLang="en-US"/>
          </a:p>
        </p:txBody>
      </p:sp>
      <p:pic>
        <p:nvPicPr>
          <p:cNvPr id="8" name="내용 개체 틀 7"/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432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  <a:buSzPct val="95000"/>
              <a:buFont typeface="Wingdings" pitchFamily="2" charset="2"/>
              <a:buChar char=""/>
            </a:pPr>
            <a:r>
              <a:rPr lang="ko-KR" altLang="en-US" sz="2700" b="1" dirty="0">
                <a:latin typeface="돋움체" pitchFamily="49" charset="-127"/>
                <a:ea typeface="돋움체" pitchFamily="49" charset="-127"/>
              </a:rPr>
              <a:t>고용허가제 </a:t>
            </a:r>
          </a:p>
          <a:p>
            <a:pPr lvl="1">
              <a:lnSpc>
                <a:spcPts val="3000"/>
              </a:lnSpc>
            </a:pPr>
            <a:r>
              <a:rPr lang="ko-KR" altLang="en-US" sz="2200" b="1" dirty="0">
                <a:latin typeface="돋움체" pitchFamily="49" charset="-127"/>
                <a:ea typeface="돋움체" pitchFamily="49" charset="-127"/>
              </a:rPr>
              <a:t>노동법상 합법적인 근로자 신분 보장 </a:t>
            </a:r>
          </a:p>
          <a:p>
            <a:pPr>
              <a:lnSpc>
                <a:spcPts val="3000"/>
              </a:lnSpc>
              <a:buSzPct val="95000"/>
              <a:buFont typeface="Wingdings" pitchFamily="2" charset="2"/>
              <a:buChar char=""/>
            </a:pPr>
            <a:r>
              <a:rPr lang="ko-KR" altLang="en-US" sz="2700" b="1" dirty="0" err="1">
                <a:latin typeface="돋움체" pitchFamily="49" charset="-127"/>
                <a:ea typeface="돋움체" pitchFamily="49" charset="-127"/>
              </a:rPr>
              <a:t>산업연수생제</a:t>
            </a:r>
            <a:r>
              <a:rPr lang="ko-KR" altLang="en-US" sz="2700" b="1" dirty="0">
                <a:latin typeface="돋움체" pitchFamily="49" charset="-127"/>
                <a:ea typeface="돋움체" pitchFamily="49" charset="-127"/>
              </a:rPr>
              <a:t> </a:t>
            </a:r>
          </a:p>
          <a:p>
            <a:pPr lvl="1">
              <a:lnSpc>
                <a:spcPts val="3000"/>
              </a:lnSpc>
            </a:pPr>
            <a:r>
              <a:rPr lang="ko-KR" altLang="en-US" sz="2200" b="1" dirty="0">
                <a:latin typeface="돋움체" pitchFamily="49" charset="-127"/>
                <a:ea typeface="돋움체" pitchFamily="49" charset="-127"/>
              </a:rPr>
              <a:t>법적 신분이 근로자가 아닌 연수생 </a:t>
            </a:r>
          </a:p>
          <a:p>
            <a:pPr>
              <a:lnSpc>
                <a:spcPts val="3000"/>
              </a:lnSpc>
              <a:buSzPct val="95000"/>
              <a:buFont typeface="Wingdings" pitchFamily="2" charset="2"/>
              <a:buChar char=""/>
            </a:pPr>
            <a:r>
              <a:rPr lang="ko-KR" altLang="en-US" sz="2700" b="1" dirty="0">
                <a:latin typeface="돋움체" pitchFamily="49" charset="-127"/>
                <a:ea typeface="돋움체" pitchFamily="49" charset="-127"/>
              </a:rPr>
              <a:t>취업관리제 </a:t>
            </a:r>
          </a:p>
          <a:p>
            <a:pPr lvl="1">
              <a:lnSpc>
                <a:spcPts val="3000"/>
              </a:lnSpc>
            </a:pPr>
            <a:r>
              <a:rPr lang="ko-KR" altLang="en-US" sz="2200" b="1" dirty="0">
                <a:latin typeface="돋움체" pitchFamily="49" charset="-127"/>
                <a:ea typeface="돋움체" pitchFamily="49" charset="-127"/>
              </a:rPr>
              <a:t>고용 안정센터를 통해 고용계약을 체결했을 경우 취업을 허용</a:t>
            </a:r>
          </a:p>
          <a:p>
            <a:pPr>
              <a:lnSpc>
                <a:spcPts val="3000"/>
              </a:lnSpc>
            </a:pPr>
            <a:endParaRPr lang="ko-KR" altLang="en-US" sz="2200" b="1" dirty="0"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6979496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>
                <a:latin typeface="돋움체" pitchFamily="49" charset="-127"/>
                <a:ea typeface="돋움체" pitchFamily="49" charset="-127"/>
              </a:rPr>
              <a:t>외국인 근로자 제도 비교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2</a:t>
            </a:fld>
            <a:endParaRPr lang="ko-KR" altLang="en-US"/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82591967"/>
              </p:ext>
            </p:extLst>
          </p:nvPr>
        </p:nvGraphicFramePr>
        <p:xfrm>
          <a:off x="914400" y="1447800"/>
          <a:ext cx="77724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7924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구분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산업연수생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고용허가제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비고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주관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중소기업협동조합중앙회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노동부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근로기간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300" dirty="0" smtClean="0">
                          <a:latin typeface="바탕체" pitchFamily="17" charset="-127"/>
                          <a:ea typeface="바탕체" pitchFamily="17" charset="-127"/>
                        </a:rPr>
                        <a:t>3</a:t>
                      </a:r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년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300" dirty="0" smtClean="0">
                          <a:latin typeface="바탕체" pitchFamily="17" charset="-127"/>
                          <a:ea typeface="바탕체" pitchFamily="17" charset="-127"/>
                        </a:rPr>
                        <a:t>3</a:t>
                      </a:r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년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924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300" dirty="0" smtClean="0">
                          <a:latin typeface="바탕체" pitchFamily="17" charset="-127"/>
                          <a:ea typeface="바탕체" pitchFamily="17" charset="-127"/>
                        </a:rPr>
                        <a:t>1</a:t>
                      </a:r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년 기술</a:t>
                      </a:r>
                      <a:r>
                        <a:rPr lang="en-US" altLang="ko-KR" sz="2300" dirty="0" smtClean="0">
                          <a:latin typeface="바탕체" pitchFamily="17" charset="-127"/>
                          <a:ea typeface="바탕체" pitchFamily="17" charset="-127"/>
                        </a:rPr>
                        <a:t>+2</a:t>
                      </a:r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년 취업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입국과 동시에 근로자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92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장단점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인건비 부담이 적음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숙박시설 제공 의미 없음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924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고용 절차 간편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노동</a:t>
                      </a:r>
                      <a:r>
                        <a:rPr lang="en-US" altLang="ko-KR" sz="2300" dirty="0" smtClean="0">
                          <a:latin typeface="바탕체" pitchFamily="17" charset="-127"/>
                          <a:ea typeface="바탕체" pitchFamily="17" charset="-127"/>
                        </a:rPr>
                        <a:t>3</a:t>
                      </a:r>
                      <a:r>
                        <a:rPr lang="ko-KR" altLang="en-US" sz="2300" dirty="0" smtClean="0">
                          <a:latin typeface="바탕체" pitchFamily="17" charset="-127"/>
                          <a:ea typeface="바탕체" pitchFamily="17" charset="-127"/>
                        </a:rPr>
                        <a:t>권 보장</a:t>
                      </a:r>
                      <a:endParaRPr lang="ko-KR" altLang="en-US" sz="23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160139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39552" y="261328"/>
            <a:ext cx="8280000" cy="6120000"/>
            <a:chOff x="755576" y="332656"/>
            <a:chExt cx="7128792" cy="6336704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1259632" y="332656"/>
              <a:ext cx="6120680" cy="936104"/>
            </a:xfrm>
            <a:prstGeom prst="roundRect">
              <a:avLst/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외국인 고용 허가제</a:t>
              </a:r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755576" y="1340768"/>
              <a:ext cx="7128792" cy="5328592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/>
          </p:nvCxnSpPr>
          <p:spPr>
            <a:xfrm rot="16200000" flipH="1">
              <a:off x="-369659" y="4230052"/>
              <a:ext cx="3744416" cy="17929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475656" y="6093296"/>
              <a:ext cx="561662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 flipH="1" flipV="1">
              <a:off x="1835696" y="5589240"/>
              <a:ext cx="1008112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 rot="5400000" flipH="1" flipV="1">
              <a:off x="2843808" y="5373216"/>
              <a:ext cx="1440160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5400000" flipH="1" flipV="1">
              <a:off x="3887924" y="5193196"/>
              <a:ext cx="1800200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rot="5400000" flipH="1" flipV="1">
              <a:off x="4463988" y="4545124"/>
              <a:ext cx="309634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2339752" y="4653136"/>
              <a:ext cx="1224136" cy="504056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 flipV="1">
              <a:off x="3563888" y="4293096"/>
              <a:ext cx="1296144" cy="36004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 rot="5400000" flipH="1" flipV="1">
              <a:off x="4752020" y="3032956"/>
              <a:ext cx="1296144" cy="1224136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타원 16"/>
            <p:cNvSpPr/>
            <p:nvPr/>
          </p:nvSpPr>
          <p:spPr>
            <a:xfrm>
              <a:off x="2123728" y="4941168"/>
              <a:ext cx="432048" cy="36004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3347864" y="4437112"/>
              <a:ext cx="432048" cy="36004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572000" y="4077072"/>
              <a:ext cx="432048" cy="36004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5796136" y="2852936"/>
              <a:ext cx="432048" cy="36004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96496" y="1619508"/>
              <a:ext cx="1127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(</a:t>
              </a:r>
              <a:r>
                <a:rPr lang="ko-KR" altLang="en-US" smtClean="0"/>
                <a:t>단위</a:t>
              </a:r>
              <a:r>
                <a:rPr lang="en-US" altLang="ko-KR" smtClean="0"/>
                <a:t>:</a:t>
              </a:r>
              <a:r>
                <a:rPr lang="ko-KR" altLang="en-US" smtClean="0"/>
                <a:t>명</a:t>
              </a:r>
              <a:r>
                <a:rPr lang="en-US" altLang="ko-KR" smtClean="0"/>
                <a:t>)</a:t>
              </a:r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18704" y="4507890"/>
              <a:ext cx="598241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566</a:t>
              </a:r>
              <a:endParaRPr lang="ko-KR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92511" y="3933056"/>
              <a:ext cx="803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2,963</a:t>
              </a:r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55479" y="3563724"/>
              <a:ext cx="803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3,976</a:t>
              </a:r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40783" y="2411596"/>
              <a:ext cx="803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6,547</a:t>
              </a:r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35696" y="6165304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2004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101013" y="6165304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2005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283968" y="6165304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2006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49285" y="6165304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2007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2131335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300" smtClean="0">
                <a:latin typeface="바탕체" pitchFamily="17" charset="-127"/>
                <a:ea typeface="바탕체" pitchFamily="17" charset="-127"/>
              </a:rPr>
              <a:t>프로그램 실행</a:t>
            </a:r>
            <a:endParaRPr lang="ko-KR" altLang="en-US" sz="430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BA616-C2D3-4D23-B3D0-1B6EE4A34C8D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275856" y="2060848"/>
            <a:ext cx="2160000" cy="2880160"/>
            <a:chOff x="3275856" y="2060848"/>
            <a:chExt cx="2160000" cy="2880160"/>
          </a:xfrm>
        </p:grpSpPr>
        <p:sp>
          <p:nvSpPr>
            <p:cNvPr id="4" name="하트 3">
              <a:hlinkHover r:id="rId3" action="ppaction://program"/>
            </p:cNvPr>
            <p:cNvSpPr/>
            <p:nvPr/>
          </p:nvSpPr>
          <p:spPr>
            <a:xfrm>
              <a:off x="3275856" y="2060848"/>
              <a:ext cx="2160000" cy="1440000"/>
            </a:xfrm>
            <a:prstGeom prst="hear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하트 4">
              <a:hlinkHover r:id="rId3" action="ppaction://program"/>
            </p:cNvPr>
            <p:cNvSpPr/>
            <p:nvPr/>
          </p:nvSpPr>
          <p:spPr>
            <a:xfrm flipV="1">
              <a:off x="3275856" y="3501008"/>
              <a:ext cx="2160000" cy="1440000"/>
            </a:xfrm>
            <a:prstGeom prst="heart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4069142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균형">
  <a:themeElements>
    <a:clrScheme name="균형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균형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균형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32</TotalTime>
  <Words>104</Words>
  <Application>Microsoft Office PowerPoint</Application>
  <PresentationFormat>화면 슬라이드 쇼(4:3)</PresentationFormat>
  <Paragraphs>49</Paragraphs>
  <Slides>5</Slides>
  <Notes>5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균형</vt:lpstr>
      <vt:lpstr>PowerPoint 프레젠테이션</vt:lpstr>
      <vt:lpstr>국내 외국인력 도입제도</vt:lpstr>
      <vt:lpstr>외국인 근로자 제도 비교</vt:lpstr>
      <vt:lpstr>PowerPoint 프레젠테이션</vt:lpstr>
      <vt:lpstr>프로그램 실행</vt:lpstr>
      <vt:lpstr>프로그램 실행 1</vt:lpstr>
      <vt:lpstr>프로그램 실행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1</cp:lastModifiedBy>
  <cp:revision>10</cp:revision>
  <dcterms:created xsi:type="dcterms:W3CDTF">2015-03-13T19:28:18Z</dcterms:created>
  <dcterms:modified xsi:type="dcterms:W3CDTF">2019-09-27T06:09:28Z</dcterms:modified>
</cp:coreProperties>
</file>