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4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2"/>
        <p:sld r:id="rId3"/>
      </p:sldLst>
    </p:custShow>
    <p:custShow name="프로그램 실행 2" id="1">
      <p:sldLst>
        <p:sld r:id="rId2"/>
        <p:sld r:id="rId4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9420" autoAdjust="0"/>
  </p:normalViewPr>
  <p:slideViewPr>
    <p:cSldViewPr showGuides="1">
      <p:cViewPr>
        <p:scale>
          <a:sx n="70" d="100"/>
          <a:sy n="70" d="100"/>
        </p:scale>
        <p:origin x="-153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-382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6806D-91CF-4A84-8824-0005FF76BC04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B27C0-C919-4FEE-AD45-D78EC4F931F5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육각형 5"/>
          <p:cNvSpPr/>
          <p:nvPr/>
        </p:nvSpPr>
        <p:spPr>
          <a:xfrm>
            <a:off x="1629000" y="251520"/>
            <a:ext cx="3600000" cy="648000"/>
          </a:xfrm>
          <a:prstGeom prst="hexagon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소셜네트워크</a:t>
            </a:r>
            <a:endParaRPr lang="ko-KR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881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DB162-3B35-498B-8920-95492549474E}" type="datetimeFigureOut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9A5F3-1BA1-4C23-B216-AC5D175B4D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855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9A5F3-1BA1-4C23-B216-AC5D175B4D8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417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9A5F3-1BA1-4C23-B216-AC5D175B4D8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1639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9A5F3-1BA1-4C23-B216-AC5D175B4D8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2467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500" dirty="0" err="1" smtClean="0">
                <a:latin typeface="돋움체" panose="020B0609000101010101" pitchFamily="49" charset="-127"/>
                <a:ea typeface="돋움체" panose="020B0609000101010101" pitchFamily="49" charset="-127"/>
              </a:rPr>
              <a:t>소셜네트워크에</a:t>
            </a:r>
            <a:r>
              <a:rPr lang="ko-KR" altLang="en-US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 대한 자료입니다</a:t>
            </a:r>
            <a:r>
              <a:rPr lang="en-US" altLang="ko-KR" sz="15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9A5F3-1BA1-4C23-B216-AC5D175B4D8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4886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20" name="자유형 19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64331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B47FE-4F40-4F5D-A1C0-11FD76AC133D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  <p:sp>
        <p:nvSpPr>
          <p:cNvPr id="21" name="제목 20"/>
          <p:cNvSpPr>
            <a:spLocks noGrp="1"/>
          </p:cNvSpPr>
          <p:nvPr>
            <p:ph type="ctrTitle"/>
          </p:nvPr>
        </p:nvSpPr>
        <p:spPr>
          <a:xfrm>
            <a:off x="457200" y="2285992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EFBB4-6F0F-433A-AA77-D47D1E872EF0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62263" y="51347"/>
            <a:ext cx="1000131" cy="1036773"/>
            <a:chOff x="13317" y="34771"/>
            <a:chExt cx="1272534" cy="1310103"/>
          </a:xfrm>
        </p:grpSpPr>
        <p:sp>
          <p:nvSpPr>
            <p:cNvPr id="12" name="자유형 11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0000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8" name="자유형 7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9" name="자유형 8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3117-2B17-494C-9783-2752C1F93B17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929454" y="428606"/>
            <a:ext cx="1757346" cy="5357851"/>
          </a:xfrm>
        </p:spPr>
        <p:txBody>
          <a:bodyPr vert="eaVert"/>
          <a:lstStyle>
            <a:lvl1pPr algn="l">
              <a:defRPr>
                <a:gradFill flip="none" rotWithShape="1">
                  <a:gsLst>
                    <a:gs pos="0">
                      <a:schemeClr val="tx2"/>
                    </a:gs>
                    <a:gs pos="26000">
                      <a:schemeClr val="tx2"/>
                    </a:gs>
                    <a:gs pos="41000">
                      <a:schemeClr val="tx2">
                        <a:shade val="90000"/>
                      </a:schemeClr>
                    </a:gs>
                    <a:gs pos="67000">
                      <a:schemeClr val="tx2">
                        <a:shade val="50000"/>
                      </a:schemeClr>
                    </a:gs>
                    <a:gs pos="95000">
                      <a:schemeClr val="tx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28596" y="428606"/>
            <a:ext cx="6357982" cy="536893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25" name="자유형 24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26" name="자유형 25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600202"/>
            <a:ext cx="8258204" cy="4525963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DDC4-1636-4533-BAB1-96CD1570BF46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472386" cy="1000132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grpSp>
        <p:nvGrpSpPr>
          <p:cNvPr id="8" name="그룹 7"/>
          <p:cNvGrpSpPr/>
          <p:nvPr/>
        </p:nvGrpSpPr>
        <p:grpSpPr>
          <a:xfrm>
            <a:off x="71407" y="106210"/>
            <a:ext cx="1000131" cy="1036773"/>
            <a:chOff x="13317" y="34771"/>
            <a:chExt cx="1272534" cy="1310103"/>
          </a:xfrm>
        </p:grpSpPr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21" name="자유형 20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4414" y="1857364"/>
            <a:ext cx="690717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6CEC-0FCE-40BA-BBCD-0C758531254C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14414" y="3286124"/>
            <a:ext cx="6915144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grpSp>
        <p:nvGrpSpPr>
          <p:cNvPr id="8" name="그룹 7"/>
          <p:cNvGrpSpPr/>
          <p:nvPr/>
        </p:nvGrpSpPr>
        <p:grpSpPr>
          <a:xfrm>
            <a:off x="142845" y="1857364"/>
            <a:ext cx="1000131" cy="1036773"/>
            <a:chOff x="13317" y="34771"/>
            <a:chExt cx="1272534" cy="1310103"/>
          </a:xfrm>
        </p:grpSpPr>
        <p:sp>
          <p:nvSpPr>
            <p:cNvPr id="26" name="자유형 25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7" name="자유형 26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8" name="자유형 27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9" name="자유형 28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30" name="자유형 29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11" name="자유형 10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12" name="자유형 11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8D44D-818F-46F3-98BD-A7C68C6DF0F0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0000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solidFill>
            <a:schemeClr val="accent1"/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solidFill>
            <a:schemeClr val="accent4"/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8695-6431-477A-A6BA-F6CF20DA87DC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71407" y="71414"/>
            <a:ext cx="1000131" cy="1036774"/>
            <a:chOff x="13317" y="34771"/>
            <a:chExt cx="1272535" cy="1310104"/>
          </a:xfrm>
        </p:grpSpPr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1" name="자유형 20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3" name="자유형 22"/>
            <p:cNvSpPr>
              <a:spLocks/>
            </p:cNvSpPr>
            <p:nvPr/>
          </p:nvSpPr>
          <p:spPr bwMode="gray">
            <a:xfrm>
              <a:off x="969940" y="1030550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4" name="자유형 23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masterClrMapping/>
  </p:clrMapOvr>
  <p:transition spd="slow" advClick="0" advTm="40000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16" name="자유형 15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>
                  <a:noFill/>
                  <a:prstDash val="solid"/>
                </a:ln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4D7B-445C-41A8-B953-03F7F178AA6D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71407" y="106211"/>
            <a:ext cx="1000131" cy="1036773"/>
            <a:chOff x="13317" y="34771"/>
            <a:chExt cx="1272534" cy="1310103"/>
          </a:xfrm>
        </p:grpSpPr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1" name="자유형 20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3" name="자유형 22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40000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12" name="자유형 11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AABD-D524-4009-B327-C0F1849742FE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40000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06400" y="384598"/>
            <a:ext cx="7500990" cy="48177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anchor="b"/>
          <a:lstStyle>
            <a:lvl1pPr algn="l">
              <a:defRPr sz="2400" b="1">
                <a:ln>
                  <a:noFill/>
                  <a:prstDash val="solid"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7662" y="1089026"/>
            <a:ext cx="4686304" cy="50546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71580" y="1089026"/>
            <a:ext cx="2686038" cy="50546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F1815-9540-4DC2-A4C4-3328827F3768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자유형 10"/>
          <p:cNvSpPr>
            <a:spLocks/>
          </p:cNvSpPr>
          <p:nvPr/>
        </p:nvSpPr>
        <p:spPr bwMode="gray">
          <a:xfrm>
            <a:off x="340905" y="106210"/>
            <a:ext cx="248288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gray">
          <a:xfrm>
            <a:off x="71407" y="653955"/>
            <a:ext cx="247040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3" name="자유형 12"/>
          <p:cNvSpPr>
            <a:spLocks/>
          </p:cNvSpPr>
          <p:nvPr/>
        </p:nvSpPr>
        <p:spPr bwMode="gray">
          <a:xfrm>
            <a:off x="73902" y="106210"/>
            <a:ext cx="248288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rgbClr val="3F949A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4" name="자유형 13"/>
          <p:cNvSpPr>
            <a:spLocks/>
          </p:cNvSpPr>
          <p:nvPr/>
        </p:nvSpPr>
        <p:spPr bwMode="gray">
          <a:xfrm>
            <a:off x="823251" y="894237"/>
            <a:ext cx="248287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rgbClr val="3F949A">
              <a:alpha val="3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5" name="자유형 14"/>
          <p:cNvSpPr>
            <a:spLocks/>
          </p:cNvSpPr>
          <p:nvPr/>
        </p:nvSpPr>
        <p:spPr bwMode="gray">
          <a:xfrm>
            <a:off x="344103" y="376692"/>
            <a:ext cx="479107" cy="517546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</p:spTree>
  </p:cSld>
  <p:clrMapOvr>
    <a:masterClrMapping/>
  </p:clrMapOvr>
  <p:transition spd="slow" advClick="0" advTm="40000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29190" y="928670"/>
            <a:ext cx="3857652" cy="928694"/>
          </a:xfrm>
        </p:spPr>
        <p:txBody>
          <a:bodyPr anchor="b"/>
          <a:lstStyle>
            <a:lvl1pPr algn="l">
              <a:defRPr sz="2000" b="1">
                <a:ln>
                  <a:noFill/>
                  <a:prstDash val="solid"/>
                </a:ln>
                <a:solidFill>
                  <a:schemeClr val="tx2"/>
                </a:solidFill>
                <a:effectLst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29190" y="1928802"/>
            <a:ext cx="3857652" cy="33575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F21A9-199A-4722-8663-5020A432EDAE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 rot="21422455">
            <a:off x="609122" y="1000108"/>
            <a:ext cx="4000528" cy="4857784"/>
          </a:xfrm>
          <a:prstGeom prst="rect">
            <a:avLst/>
          </a:prstGeom>
          <a:solidFill>
            <a:srgbClr val="F8F8F8"/>
          </a:solidFill>
          <a:ln w="3175" cap="sq" cmpd="sng" algn="ctr">
            <a:solidFill>
              <a:srgbClr val="C0C0C0"/>
            </a:solidFill>
            <a:prstDash val="solid"/>
          </a:ln>
          <a:effectLst>
            <a:outerShdw blurRad="5715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9" name="그림 개체 틀 8"/>
          <p:cNvSpPr>
            <a:spLocks noGrp="1"/>
          </p:cNvSpPr>
          <p:nvPr>
            <p:ph type="pic" sz="quarter" idx="1"/>
          </p:nvPr>
        </p:nvSpPr>
        <p:spPr>
          <a:xfrm>
            <a:off x="642910" y="1000108"/>
            <a:ext cx="4004390" cy="4857784"/>
          </a:xfrm>
          <a:prstGeom prst="rect">
            <a:avLst/>
          </a:prstGeom>
          <a:solidFill>
            <a:schemeClr val="accent3"/>
          </a:solidFill>
          <a:ln w="3175" cap="sq" cmpd="sng" algn="ctr">
            <a:solidFill>
              <a:srgbClr val="F8F8F8"/>
            </a:solidFill>
            <a:prstDash val="solid"/>
            <a:miter lim="800000"/>
          </a:ln>
          <a:effectLst>
            <a:outerShdw blurRad="38100" dist="50800" dir="3000000" algn="tl" rotWithShape="0">
              <a:srgbClr val="000000">
                <a:alpha val="40000"/>
              </a:srgbClr>
            </a:outerShdw>
          </a:effectLst>
          <a:sp3d contourW="12700" prstMaterial="plastic">
            <a:contourClr>
              <a:srgbClr val="000000">
                <a:alpha val="35294"/>
              </a:srgbClr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  <p:grpSp>
        <p:nvGrpSpPr>
          <p:cNvPr id="3" name="그룹 2"/>
          <p:cNvGrpSpPr/>
          <p:nvPr/>
        </p:nvGrpSpPr>
        <p:grpSpPr>
          <a:xfrm>
            <a:off x="8116469" y="45696"/>
            <a:ext cx="1000131" cy="1036773"/>
            <a:chOff x="13317" y="34771"/>
            <a:chExt cx="1272534" cy="1310103"/>
          </a:xfrm>
        </p:grpSpPr>
        <p:sp>
          <p:nvSpPr>
            <p:cNvPr id="13" name="자유형 12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masterClrMapping/>
  </p:clrMapOvr>
  <p:transition spd="slow" advClick="0" advTm="40000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1">
                  <a:alpha val="40000"/>
                </a:schemeClr>
              </a:gs>
            </a:gsLst>
            <a:lin ang="5400000" scaled="1"/>
            <a:tileRect/>
          </a:gradFill>
          <a:ln w="19050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35D614F-715C-47F9-9946-781BBA19F179}" type="datetime1">
              <a:rPr lang="ko-KR" altLang="en-US" smtClean="0"/>
              <a:t>2019-09-29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2400">
                <a:solidFill>
                  <a:schemeClr val="tx1"/>
                </a:solidFill>
              </a:defRPr>
            </a:lvl1pPr>
          </a:lstStyle>
          <a:p>
            <a:fld id="{D3BBE4A9-4FD9-43E1-BB52-08CBB38388F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 fov="0">
                <a:rot lat="0" lon="0" rev="0"/>
              </a:camera>
              <a:lightRig rig="glow" dir="t">
                <a:rot lat="0" lon="0" rev="4500000"/>
              </a:lightRig>
            </a:scene3d>
            <a:sp3d prstMaterial="matte">
              <a:contourClr>
                <a:schemeClr val="accent1">
                  <a:alpha val="95000"/>
                </a:schemeClr>
              </a:contourClr>
            </a:sp3d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7910389" y="0"/>
            <a:ext cx="122341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7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0000">
    <p:pull dir="d"/>
  </p:transition>
  <p:hf hdr="0" ftr="0" dt="0"/>
  <p:txStyles>
    <p:titleStyle>
      <a:lvl1pPr algn="ctr" rtl="0" eaLnBrk="1" latinLnBrk="1" hangingPunct="1">
        <a:spcBef>
          <a:spcPct val="0"/>
        </a:spcBef>
        <a:buNone/>
        <a:defRPr kumimoji="0" sz="4400" b="1" kern="1200" spc="50" dirty="0" smtClean="0">
          <a:ln>
            <a:noFill/>
            <a:prstDash val="solid"/>
          </a:ln>
          <a:gradFill flip="none" rotWithShape="1">
            <a:gsLst>
              <a:gs pos="0">
                <a:schemeClr val="tx2"/>
              </a:gs>
              <a:gs pos="26000">
                <a:schemeClr val="tx2"/>
              </a:gs>
              <a:gs pos="41000">
                <a:schemeClr val="tx2">
                  <a:shade val="90000"/>
                </a:schemeClr>
              </a:gs>
              <a:gs pos="67000">
                <a:schemeClr val="tx2">
                  <a:shade val="50000"/>
                </a:schemeClr>
              </a:gs>
              <a:gs pos="95000">
                <a:schemeClr val="tx2"/>
              </a:gs>
            </a:gsLst>
            <a:lin ang="5400000" scaled="1"/>
            <a:tileRect/>
          </a:gradFill>
          <a:effectLst>
            <a:outerShdw blurRad="50800" dist="50800" dir="54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Clr>
          <a:schemeClr val="accent2"/>
        </a:buClr>
        <a:buFont typeface="Wingdings 2"/>
        <a:buChar char="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3"/>
        </a:buClr>
        <a:buSzPct val="85000"/>
        <a:buFont typeface="Wingdings"/>
        <a:buChar char="u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accent4"/>
        </a:buClr>
        <a:buSzPct val="80000"/>
        <a:buFont typeface="Wingdings"/>
        <a:buChar char="u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5"/>
        </a:buClr>
        <a:buSzPct val="75000"/>
        <a:buFont typeface="Wingdings"/>
        <a:buChar char="u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accent6"/>
        </a:buClr>
        <a:buSzPct val="70000"/>
        <a:buFont typeface="Wingdings"/>
        <a:buChar char="u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tx2"/>
        </a:buClr>
        <a:buSzPct val="60000"/>
        <a:buFont typeface="Wingdings"/>
        <a:buChar char="u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accent1"/>
        </a:buClr>
        <a:buSzPct val="60000"/>
        <a:buFont typeface="Wingdings"/>
        <a:buChar char="u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2"/>
        </a:buClr>
        <a:buSzPct val="55000"/>
        <a:buFont typeface="Wingdings"/>
        <a:buChar char="u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accent3"/>
        </a:buClr>
        <a:buSzPct val="50000"/>
        <a:buFont typeface="Wingdings"/>
        <a:buChar char="u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40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052000" y="2285992"/>
            <a:ext cx="5040000" cy="1080000"/>
          </a:xfrm>
        </p:spPr>
        <p:txBody>
          <a:bodyPr>
            <a:normAutofit/>
          </a:bodyPr>
          <a:lstStyle/>
          <a:p>
            <a:r>
              <a:rPr lang="ko-KR" altLang="en-US" sz="6200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소셜네트워크</a:t>
            </a:r>
            <a:endParaRPr lang="ko-KR" altLang="en-US" sz="6200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94209"/>
      </p:ext>
    </p:extLst>
  </p:cSld>
  <p:clrMapOvr>
    <a:masterClrMapping/>
  </p:clrMapOvr>
  <p:transition spd="slow" advClick="0" advTm="40000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다양한 활용범위</a:t>
            </a:r>
            <a:endParaRPr lang="ko-KR" altLang="en-US" sz="46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fontAlgn="base">
              <a:lnSpc>
                <a:spcPct val="95000"/>
              </a:lnSpc>
              <a:buSzPct val="90000"/>
              <a:buFont typeface="Wingdings" panose="05000000000000000000" pitchFamily="2" charset="2"/>
              <a:buChar char="*"/>
            </a:pPr>
            <a:r>
              <a:rPr lang="ko-KR" altLang="en-US" sz="26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소셜커머스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23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소셜네트워크</a:t>
            </a: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 서비스를 이용하여 이루어지는 전자상거래</a:t>
            </a:r>
          </a:p>
          <a:p>
            <a:pPr fontAlgn="base">
              <a:lnSpc>
                <a:spcPct val="95000"/>
              </a:lnSpc>
              <a:buSzPct val="90000"/>
              <a:buFont typeface="Wingdings" panose="05000000000000000000" pitchFamily="2" charset="2"/>
              <a:buChar char="*"/>
            </a:pPr>
            <a:r>
              <a:rPr lang="ko-KR" altLang="en-US" sz="26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지식판매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패션</a:t>
            </a:r>
            <a:r>
              <a:rPr lang="en-US" altLang="ko-KR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연애</a:t>
            </a:r>
            <a:r>
              <a:rPr lang="en-US" altLang="ko-KR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음악에 대한 지식을 직접 찍어서 판매하는 지식시장</a:t>
            </a:r>
          </a:p>
          <a:p>
            <a:pPr fontAlgn="base">
              <a:lnSpc>
                <a:spcPct val="95000"/>
              </a:lnSpc>
              <a:buSzPct val="90000"/>
              <a:buFont typeface="Wingdings" panose="05000000000000000000" pitchFamily="2" charset="2"/>
              <a:buChar char="*"/>
            </a:pPr>
            <a:r>
              <a:rPr lang="ko-KR" altLang="en-US" sz="26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공공부문</a:t>
            </a:r>
          </a:p>
          <a:p>
            <a:pPr lvl="1" fontAlgn="base">
              <a:lnSpc>
                <a:spcPct val="95000"/>
              </a:lnSpc>
            </a:pP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정책을 홍보하거나 민원을 </a:t>
            </a:r>
            <a:r>
              <a:rPr lang="ko-KR" altLang="en-US" sz="2300" b="1" dirty="0" err="1">
                <a:latin typeface="바탕체" panose="02030609000101010101" pitchFamily="17" charset="-127"/>
                <a:ea typeface="바탕체" panose="02030609000101010101" pitchFamily="17" charset="-127"/>
              </a:rPr>
              <a:t>접수받는</a:t>
            </a:r>
            <a:r>
              <a:rPr lang="ko-KR" altLang="en-US" sz="2300" b="1" dirty="0">
                <a:latin typeface="바탕체" panose="02030609000101010101" pitchFamily="17" charset="-127"/>
                <a:ea typeface="바탕체" panose="02030609000101010101" pitchFamily="17" charset="-127"/>
              </a:rPr>
              <a:t> 것</a:t>
            </a:r>
          </a:p>
        </p:txBody>
      </p:sp>
      <p:pic>
        <p:nvPicPr>
          <p:cNvPr id="7" name="내용 개체 틀 5"/>
          <p:cNvPicPr preferRelativeResize="0"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29631"/>
            <a:ext cx="3600000" cy="3240000"/>
          </a:xfr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7460014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601740"/>
              </p:ext>
            </p:extLst>
          </p:nvPr>
        </p:nvGraphicFramePr>
        <p:xfrm>
          <a:off x="428625" y="1600200"/>
          <a:ext cx="8258175" cy="434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1127"/>
                <a:gridCol w="4032448"/>
                <a:gridCol w="2314600"/>
              </a:tblGrid>
              <a:tr h="6088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SNS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장점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초기의 단점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08727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온라인 인맥구축 서비스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수천만 명의 고유한 서비스 사용자를 모을 수 있음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등록된 사용자로는 수익을 내기가 쉽지 않음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27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노출되는 광고에 대한 수익 창출 가능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0887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1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인 미디어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1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인 커뮤니티</a:t>
                      </a:r>
                      <a:r>
                        <a:rPr lang="en-US" altLang="ko-KR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, </a:t>
                      </a:r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정보공유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게임으로 수익 창출 가능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95679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직간접적인 사업의 홍보 가능</a:t>
                      </a:r>
                      <a:endParaRPr lang="ko-KR" altLang="en-US" sz="22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500" dirty="0"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Social Network </a:t>
            </a:r>
            <a:r>
              <a:rPr lang="en-US" altLang="ko-KR" sz="4500" dirty="0" smtClean="0">
                <a:effectLst/>
                <a:latin typeface="돋움체" panose="020B0609000101010101" pitchFamily="49" charset="-127"/>
                <a:ea typeface="돋움체" panose="020B0609000101010101" pitchFamily="49" charset="-127"/>
              </a:rPr>
              <a:t>Service</a:t>
            </a:r>
            <a:endParaRPr lang="ko-KR" altLang="en-US" sz="45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113107"/>
      </p:ext>
    </p:extLst>
  </p:cSld>
  <p:clrMapOvr>
    <a:masterClrMapping/>
  </p:clrMapOvr>
  <p:transition spd="slow" advClick="0" advTm="40000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그룹 34"/>
          <p:cNvGrpSpPr/>
          <p:nvPr/>
        </p:nvGrpSpPr>
        <p:grpSpPr>
          <a:xfrm>
            <a:off x="432000" y="332656"/>
            <a:ext cx="8280000" cy="5760000"/>
            <a:chOff x="467544" y="548680"/>
            <a:chExt cx="8208912" cy="5616624"/>
          </a:xfrm>
        </p:grpSpPr>
        <p:sp>
          <p:nvSpPr>
            <p:cNvPr id="5" name="모서리가 접힌 도형 4"/>
            <p:cNvSpPr/>
            <p:nvPr/>
          </p:nvSpPr>
          <p:spPr>
            <a:xfrm>
              <a:off x="1943708" y="548680"/>
              <a:ext cx="5256584" cy="648072"/>
            </a:xfrm>
            <a:prstGeom prst="foldedCorner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err="1" smtClean="0"/>
                <a:t>페이스북</a:t>
              </a:r>
              <a:r>
                <a:rPr lang="ko-KR" altLang="en-US" dirty="0" smtClean="0"/>
                <a:t> 사용자 추이</a:t>
              </a:r>
              <a:endParaRPr lang="ko-KR" altLang="en-US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467544" y="1412776"/>
              <a:ext cx="8208912" cy="4752528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/>
          </p:nvSpPr>
          <p:spPr>
            <a:xfrm>
              <a:off x="899592" y="4365104"/>
              <a:ext cx="792088" cy="79208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1560" y="1556792"/>
              <a:ext cx="11897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(</a:t>
              </a:r>
              <a:r>
                <a:rPr lang="ko-KR" altLang="en-US" dirty="0" smtClean="0"/>
                <a:t>단위</a:t>
              </a:r>
              <a:r>
                <a:rPr lang="en-US" altLang="ko-KR" dirty="0" smtClean="0"/>
                <a:t>:</a:t>
              </a:r>
              <a:r>
                <a:rPr lang="ko-KR" altLang="en-US" dirty="0" smtClean="0"/>
                <a:t>명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9" name="타원 8"/>
            <p:cNvSpPr/>
            <p:nvPr/>
          </p:nvSpPr>
          <p:spPr>
            <a:xfrm>
              <a:off x="2537774" y="3789040"/>
              <a:ext cx="792088" cy="79208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4175956" y="3212976"/>
              <a:ext cx="792088" cy="79208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5814138" y="2492896"/>
              <a:ext cx="792088" cy="79208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7452320" y="1988840"/>
              <a:ext cx="792088" cy="792088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" name="직선 연결선 13"/>
            <p:cNvCxnSpPr/>
            <p:nvPr/>
          </p:nvCxnSpPr>
          <p:spPr>
            <a:xfrm>
              <a:off x="827584" y="5373216"/>
              <a:ext cx="7535631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708776" y="5435932"/>
              <a:ext cx="1173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2007/04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46958" y="5435932"/>
              <a:ext cx="1173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2008/08</a:t>
              </a:r>
              <a:endParaRPr lang="ko-KR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85140" y="5435932"/>
              <a:ext cx="1173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2009/07</a:t>
              </a:r>
              <a:endParaRPr lang="ko-KR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623322" y="5435932"/>
              <a:ext cx="1173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2010/02</a:t>
              </a:r>
              <a:endParaRPr lang="ko-KR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61504" y="5435932"/>
              <a:ext cx="11737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2010/07</a:t>
              </a:r>
              <a:endParaRPr lang="ko-KR" altLang="en-US" dirty="0"/>
            </a:p>
          </p:txBody>
        </p:sp>
        <p:cxnSp>
          <p:nvCxnSpPr>
            <p:cNvPr id="22" name="직선 연결선 21"/>
            <p:cNvCxnSpPr>
              <a:stCxn id="7" idx="6"/>
              <a:endCxn id="9" idx="3"/>
            </p:cNvCxnSpPr>
            <p:nvPr/>
          </p:nvCxnSpPr>
          <p:spPr>
            <a:xfrm flipV="1">
              <a:off x="1691680" y="4465129"/>
              <a:ext cx="962093" cy="296019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>
              <a:stCxn id="9" idx="6"/>
              <a:endCxn id="10" idx="2"/>
            </p:cNvCxnSpPr>
            <p:nvPr/>
          </p:nvCxnSpPr>
          <p:spPr>
            <a:xfrm flipV="1">
              <a:off x="3329862" y="3609020"/>
              <a:ext cx="846094" cy="57606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>
              <a:stCxn id="10" idx="7"/>
              <a:endCxn id="11" idx="2"/>
            </p:cNvCxnSpPr>
            <p:nvPr/>
          </p:nvCxnSpPr>
          <p:spPr>
            <a:xfrm flipV="1">
              <a:off x="4852045" y="2888940"/>
              <a:ext cx="962093" cy="440035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>
              <a:stCxn id="11" idx="7"/>
              <a:endCxn id="12" idx="2"/>
            </p:cNvCxnSpPr>
            <p:nvPr/>
          </p:nvCxnSpPr>
          <p:spPr>
            <a:xfrm flipV="1">
              <a:off x="6490227" y="2384884"/>
              <a:ext cx="962093" cy="224011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751256" y="3861048"/>
              <a:ext cx="1088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1,200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89437" y="3328975"/>
              <a:ext cx="1088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5,000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290596" y="2755758"/>
              <a:ext cx="5629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1</a:t>
              </a:r>
              <a:r>
                <a:rPr lang="ko-KR" altLang="en-US" dirty="0" smtClean="0"/>
                <a:t>억</a:t>
              </a:r>
              <a:endParaRPr lang="ko-KR" altLang="en-US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35771" y="2051556"/>
              <a:ext cx="15488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3</a:t>
              </a:r>
              <a:r>
                <a:rPr lang="ko-KR" altLang="en-US" dirty="0" smtClean="0"/>
                <a:t>억 </a:t>
              </a:r>
              <a:r>
                <a:rPr lang="en-US" altLang="ko-KR" dirty="0" smtClean="0"/>
                <a:t>5,000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073952" y="1547500"/>
              <a:ext cx="15488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</a:t>
              </a:r>
              <a:r>
                <a:rPr lang="ko-KR" altLang="en-US" dirty="0" smtClean="0"/>
                <a:t>억 </a:t>
              </a:r>
              <a:r>
                <a:rPr lang="en-US" altLang="ko-KR" dirty="0" smtClean="0"/>
                <a:t>5,000</a:t>
              </a:r>
              <a:r>
                <a:rPr lang="ko-KR" altLang="en-US" dirty="0" smtClean="0"/>
                <a:t>만</a:t>
              </a:r>
              <a:endParaRPr lang="ko-KR" altLang="en-US" dirty="0"/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448652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9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49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051720" y="2349120"/>
            <a:ext cx="5072655" cy="2160000"/>
            <a:chOff x="2051720" y="2349120"/>
            <a:chExt cx="5072655" cy="2160000"/>
          </a:xfrm>
        </p:grpSpPr>
        <p:sp>
          <p:nvSpPr>
            <p:cNvPr id="6" name="갈매기형 수장 5">
              <a:hlinkHover r:id="rId2" action="ppaction://program"/>
            </p:cNvPr>
            <p:cNvSpPr/>
            <p:nvPr/>
          </p:nvSpPr>
          <p:spPr>
            <a:xfrm>
              <a:off x="2051720" y="2349120"/>
              <a:ext cx="2520000" cy="2160000"/>
            </a:xfrm>
            <a:prstGeom prst="chevr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8255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갈매기형 수장 6">
              <a:hlinkHover r:id="rId2" action="ppaction://program"/>
            </p:cNvPr>
            <p:cNvSpPr/>
            <p:nvPr/>
          </p:nvSpPr>
          <p:spPr>
            <a:xfrm flipH="1">
              <a:off x="4604375" y="2349120"/>
              <a:ext cx="2520000" cy="2160000"/>
            </a:xfrm>
            <a:prstGeom prst="chevron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8255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BE4A9-4FD9-43E1-BB52-08CBB38388F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0152200"/>
      </p:ext>
    </p:extLst>
  </p:cSld>
  <p:clrMapOvr>
    <a:masterClrMapping/>
  </p:clrMapOvr>
  <p:transition spd="slow" advClick="0" advTm="40000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려청자">
  <a:themeElements>
    <a:clrScheme name="고려청자">
      <a:dk1>
        <a:sysClr val="windowText" lastClr="000000"/>
      </a:dk1>
      <a:lt1>
        <a:sysClr val="window" lastClr="FFFFFF"/>
      </a:lt1>
      <a:dk2>
        <a:srgbClr val="005466"/>
      </a:dk2>
      <a:lt2>
        <a:srgbClr val="D9F3F4"/>
      </a:lt2>
      <a:accent1>
        <a:srgbClr val="3F949A"/>
      </a:accent1>
      <a:accent2>
        <a:srgbClr val="4764B0"/>
      </a:accent2>
      <a:accent3>
        <a:srgbClr val="4FADD1"/>
      </a:accent3>
      <a:accent4>
        <a:srgbClr val="85B692"/>
      </a:accent4>
      <a:accent5>
        <a:srgbClr val="6B94E2"/>
      </a:accent5>
      <a:accent6>
        <a:srgbClr val="819BAB"/>
      </a:accent6>
      <a:hlink>
        <a:srgbClr val="7C0808"/>
      </a:hlink>
      <a:folHlink>
        <a:srgbClr val="0D356F"/>
      </a:folHlink>
    </a:clrScheme>
    <a:fontScheme name="고려청자">
      <a:majorFont>
        <a:latin typeface="Georgia"/>
        <a:ea typeface=""/>
        <a:cs typeface=""/>
        <a:font script="Grek" typeface="Arial"/>
        <a:font script="Cyrl" typeface="Arial"/>
        <a:font script="Jpan" typeface="HG明朝E"/>
        <a:font script="Hang" typeface="HY견명조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Verdana"/>
        <a:ea typeface=""/>
        <a:cs typeface=""/>
        <a:font script="Grek" typeface="Arial"/>
        <a:font script="Cyrl" typeface="Arial"/>
        <a:font script="Jpan" typeface="HGP明朝E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고려청자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3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100000"/>
                <a:shade val="6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3780000" scaled="1"/>
        </a:gradFill>
      </a:fillStyleLst>
      <a:lnStyleLst>
        <a:ln w="31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2700000" algn="tl">
              <a:srgbClr val="000000">
                <a:alpha val="43137"/>
              </a:srgbClr>
            </a:outerShdw>
          </a:effectLst>
        </a:effectStyle>
        <a:effectStyle>
          <a:effectLst>
            <a:outerShdw blurRad="38100" dist="38100" dir="3000000" algn="tl">
              <a:srgbClr val="000000">
                <a:alpha val="45490"/>
              </a:srgbClr>
            </a:outerShdw>
          </a:effectLst>
          <a:scene3d>
            <a:camera prst="orthographicFront" fov="0">
              <a:rot lat="0" lon="0" rev="0"/>
            </a:camera>
            <a:lightRig rig="twoPt" dir="t">
              <a:rot lat="0" lon="0" rev="5100000"/>
            </a:lightRig>
          </a:scene3d>
          <a:sp3d contourW="12700" prstMaterial="plastic">
            <a:bevelT w="50800" h="63500"/>
            <a:contourClr>
              <a:srgbClr val="000000">
                <a:alpha val="35294"/>
              </a:srgbClr>
            </a:contourClr>
          </a:sp3d>
        </a:effectStyle>
        <a:effectStyle>
          <a:effectLst>
            <a:outerShdw blurRad="63500" dist="63500" dir="3000000" algn="tl">
              <a:srgbClr val="000000">
                <a:alpha val="50196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8600000"/>
            </a:lightRig>
          </a:scene3d>
          <a:sp3d prstMaterial="plastic">
            <a:bevelT w="101600" h="63500"/>
            <a:contourClr>
              <a:srgbClr val="000000">
                <a:alpha val="40784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5000"/>
                <a:shade val="100000"/>
                <a:hueMod val="100000"/>
                <a:satMod val="100000"/>
              </a:schemeClr>
            </a:gs>
            <a:gs pos="20000">
              <a:schemeClr val="phClr">
                <a:tint val="100000"/>
                <a:shade val="75000"/>
                <a:hueMod val="100000"/>
                <a:satMod val="100000"/>
              </a:schemeClr>
            </a:gs>
            <a:gs pos="55000">
              <a:schemeClr val="phClr">
                <a:tint val="97000"/>
                <a:shade val="100000"/>
                <a:hueMod val="100000"/>
                <a:satMod val="100000"/>
              </a:schemeClr>
            </a:gs>
            <a:gs pos="85000">
              <a:schemeClr val="phClr">
                <a:tint val="100000"/>
                <a:shade val="65000"/>
                <a:hueMod val="100000"/>
                <a:satMod val="10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chemeClr val="phClr">
                <a:tint val="0"/>
                <a:shade val="50000"/>
                <a:hueMod val="100000"/>
                <a:satMod val="100000"/>
              </a:schemeClr>
              <a:schemeClr val="phClr">
                <a:tint val="10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lnDef>
      <a:spPr>
        <a:ln w="571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Crane</Template>
  <TotalTime>37</TotalTime>
  <Words>117</Words>
  <Application>Microsoft Office PowerPoint</Application>
  <PresentationFormat>화면 슬라이드 쇼(4:3)</PresentationFormat>
  <Paragraphs>43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고려청자</vt:lpstr>
      <vt:lpstr>소셜네트워크</vt:lpstr>
      <vt:lpstr>다양한 활용범위</vt:lpstr>
      <vt:lpstr>Social Network Service</vt:lpstr>
      <vt:lpstr>PowerPoint 프레젠테이션</vt:lpstr>
      <vt:lpstr>프로그램 실행</vt:lpstr>
      <vt:lpstr>프로그램 실행1</vt:lpstr>
      <vt:lpstr>프로그램 실행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소셜네트워크</dc:title>
  <dc:creator>pc</dc:creator>
  <cp:lastModifiedBy>1</cp:lastModifiedBy>
  <cp:revision>7</cp:revision>
  <dcterms:created xsi:type="dcterms:W3CDTF">2019-05-22T04:52:02Z</dcterms:created>
  <dcterms:modified xsi:type="dcterms:W3CDTF">2019-09-29T05:34:58Z</dcterms:modified>
</cp:coreProperties>
</file>