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프로그램 실행1" id="0">
      <p:sldLst>
        <p:sld r:id="rId3"/>
        <p:sld r:id="rId4"/>
      </p:sldLst>
    </p:custShow>
    <p:custShow name="프로그램 실행2" id="1">
      <p:sldLst>
        <p:sld r:id="rId2"/>
        <p:sld r:id="rId5"/>
        <p:sld r:id="rId6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1" autoAdjust="0"/>
    <p:restoredTop sz="96752" autoAdjust="0"/>
  </p:normalViewPr>
  <p:slideViewPr>
    <p:cSldViewPr showGuides="1">
      <p:cViewPr>
        <p:scale>
          <a:sx n="82" d="100"/>
          <a:sy n="82" d="100"/>
        </p:scale>
        <p:origin x="-96" y="-7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7AC080-89CC-4AA2-BD5B-ED4291522525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53FD6-256A-4F60-BB78-D17D57A52F1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평행 사변형 5"/>
          <p:cNvSpPr/>
          <p:nvPr/>
        </p:nvSpPr>
        <p:spPr>
          <a:xfrm>
            <a:off x="1629000" y="251520"/>
            <a:ext cx="3600000" cy="720000"/>
          </a:xfrm>
          <a:prstGeom prst="parallelogram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돋움체" panose="020B0609000101010101" pitchFamily="49" charset="-127"/>
                <a:ea typeface="돋움체" panose="020B0609000101010101" pitchFamily="49" charset="-127"/>
              </a:rPr>
              <a:t>노인질병 자료</a:t>
            </a:r>
            <a:endParaRPr lang="ko-KR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6896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BEDA5-0CB1-4746-A592-ADDC0D1BF76C}" type="datetimeFigureOut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B409B-9ED6-4518-807F-F0C08D0E9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224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노인질병에 대한 자료입니다</a:t>
            </a:r>
            <a:r>
              <a:rPr lang="en-US" altLang="ko-KR" sz="1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.</a:t>
            </a:r>
            <a:endParaRPr lang="ko-KR" altLang="en-US" sz="1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BB409B-9ED6-4518-807F-F0C08D0E964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6177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BB409B-9ED6-4518-807F-F0C08D0E964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9053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BB409B-9ED6-4518-807F-F0C08D0E964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563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BB409B-9ED6-4518-807F-F0C08D0E964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6862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7269D-8DC6-4C6E-A3E6-1047631EFFDD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4A7-3C87-47D7-9494-D59186BBB420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245E1-B316-4C26-B5C8-10836ECAD777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87F3-B0C6-4759-9515-4F58644DEF42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A051-BB4E-411E-B02A-ECA89AD0FC86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500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CDEEF-F145-43FC-A572-CCBE9B0DFBB3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40ADB-8E5D-44ED-A08D-BABD8D28700E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D5C8-A5D4-4B03-96B0-DDAC795B4BEF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F7C4-5EBB-405E-AABB-31F416D9A240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C7F3B-D808-49AC-B5B6-FF49CFD8A635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  <p:transition spd="slow" advClick="0" advTm="55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4714F-EB5A-4BEC-9533-BD82C4250F1C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82C120-DE15-45F5-84E9-BC6B48FC229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55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45088E-A977-4B02-9BA6-8FA6C943CC52}" type="datetime1">
              <a:rPr lang="ko-KR" altLang="en-US" smtClean="0"/>
              <a:t>2019-08-27</a:t>
            </a:fld>
            <a:endParaRPr lang="ko-KR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7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82C120-DE15-45F5-84E9-BC6B48FC229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7959060" y="0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○○○</a:t>
            </a:r>
            <a:endParaRPr lang="ko-KR" altLang="en-US" sz="2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5000">
    <p:cover/>
  </p:transition>
  <p:hf hdr="0" ftr="0" dt="0"/>
  <p:txStyles>
    <p:titleStyle>
      <a:lvl1pPr algn="l" rtl="0" eaLnBrk="1" latinLnBrk="1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1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1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1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1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1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1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1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1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test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NOTEPAD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628184" y="1844824"/>
            <a:ext cx="3600000" cy="1080000"/>
          </a:xfrm>
        </p:spPr>
        <p:txBody>
          <a:bodyPr>
            <a:normAutofit/>
          </a:bodyPr>
          <a:lstStyle/>
          <a:p>
            <a:r>
              <a:rPr lang="ko-KR" altLang="en-US" sz="6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굴림체" panose="020B0609000101010101" pitchFamily="49" charset="-127"/>
                <a:ea typeface="굴림체" panose="020B0609000101010101" pitchFamily="49" charset="-127"/>
              </a:rPr>
              <a:t>노인질병</a:t>
            </a:r>
            <a:endParaRPr lang="ko-KR" altLang="en-US" sz="6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굴림체" panose="020B0609000101010101" pitchFamily="49" charset="-127"/>
              <a:ea typeface="굴림체" panose="020B0609000101010101" pitchFamily="49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3700" dirty="0" smtClean="0">
                <a:latin typeface="돋움체" panose="020B0609000101010101" pitchFamily="49" charset="-127"/>
                <a:ea typeface="돋움체" panose="020B0609000101010101" pitchFamily="49" charset="-127"/>
                <a:hlinkClick r:id="rId3"/>
              </a:rPr>
              <a:t>하이퍼링크</a:t>
            </a:r>
            <a:endParaRPr lang="ko-KR" altLang="en-US" sz="37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434217"/>
      </p:ext>
    </p:extLst>
  </p:cSld>
  <p:clrMapOvr>
    <a:masterClrMapping/>
  </p:clrMapOvr>
  <p:transition spd="slow" advClick="0" advTm="55000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200" dirty="0" smtClean="0">
                <a:latin typeface="궁서체" panose="02030609000101010101" pitchFamily="17" charset="-127"/>
                <a:ea typeface="궁서체" panose="02030609000101010101" pitchFamily="17" charset="-127"/>
              </a:rPr>
              <a:t>노인의 특성과 증상</a:t>
            </a:r>
            <a:endParaRPr lang="ko-KR" altLang="en-US" sz="4200" dirty="0">
              <a:latin typeface="궁서체" panose="02030609000101010101" pitchFamily="17" charset="-127"/>
              <a:ea typeface="궁서체" panose="02030609000101010101" pitchFamily="17" charset="-127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fontAlgn="base">
              <a:lnSpc>
                <a:spcPts val="3200"/>
              </a:lnSpc>
              <a:buSzPct val="85000"/>
              <a:buFont typeface="Wingdings" panose="05000000000000000000" pitchFamily="2" charset="2"/>
              <a:buChar char="L"/>
            </a:pPr>
            <a:r>
              <a:rPr lang="ko-KR" altLang="en-US" sz="27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노인병의 특성</a:t>
            </a:r>
          </a:p>
          <a:p>
            <a:pPr lvl="1" fontAlgn="base">
              <a:lnSpc>
                <a:spcPts val="3200"/>
              </a:lnSpc>
            </a:pPr>
            <a:r>
              <a:rPr lang="ko-KR" altLang="en-US" sz="23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여러 가지 질병이 동시에 섞여 있음</a:t>
            </a:r>
          </a:p>
          <a:p>
            <a:pPr lvl="1" fontAlgn="base">
              <a:lnSpc>
                <a:spcPts val="3200"/>
              </a:lnSpc>
            </a:pPr>
            <a:r>
              <a:rPr lang="ko-KR" altLang="en-US" sz="23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지속적인 관리가 필요</a:t>
            </a:r>
          </a:p>
          <a:p>
            <a:pPr fontAlgn="base">
              <a:lnSpc>
                <a:spcPts val="3200"/>
              </a:lnSpc>
              <a:buSzPct val="85000"/>
              <a:buFont typeface="Wingdings" panose="05000000000000000000" pitchFamily="2" charset="2"/>
              <a:buChar char="L"/>
            </a:pPr>
            <a:r>
              <a:rPr lang="ko-KR" altLang="en-US" sz="27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대표적인 증상</a:t>
            </a:r>
          </a:p>
          <a:p>
            <a:pPr lvl="1" fontAlgn="base">
              <a:lnSpc>
                <a:spcPts val="3200"/>
              </a:lnSpc>
            </a:pPr>
            <a:r>
              <a:rPr lang="ko-KR" altLang="en-US" sz="23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기운이 없음</a:t>
            </a:r>
          </a:p>
          <a:p>
            <a:pPr lvl="1" fontAlgn="base">
              <a:lnSpc>
                <a:spcPts val="3200"/>
              </a:lnSpc>
            </a:pPr>
            <a:r>
              <a:rPr lang="ko-KR" altLang="en-US" sz="23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걷기가 불편해짐</a:t>
            </a:r>
          </a:p>
          <a:p>
            <a:pPr lvl="1" fontAlgn="base">
              <a:lnSpc>
                <a:spcPts val="3200"/>
              </a:lnSpc>
            </a:pPr>
            <a:r>
              <a:rPr lang="ko-KR" altLang="en-US" sz="23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식욕을 잃음</a:t>
            </a:r>
          </a:p>
          <a:p>
            <a:pPr lvl="1" fontAlgn="base">
              <a:lnSpc>
                <a:spcPts val="3200"/>
              </a:lnSpc>
            </a:pPr>
            <a:r>
              <a:rPr lang="ko-KR" altLang="en-US" sz="2300" u="sng" dirty="0">
                <a:latin typeface="바탕체" panose="02030609000101010101" pitchFamily="17" charset="-127"/>
                <a:ea typeface="바탕체" panose="02030609000101010101" pitchFamily="17" charset="-127"/>
              </a:rPr>
              <a:t>전신이 아파서 앓음</a:t>
            </a:r>
          </a:p>
        </p:txBody>
      </p:sp>
      <p:pic>
        <p:nvPicPr>
          <p:cNvPr id="7" name="내용 개체 틀 5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84" y="2565184"/>
            <a:ext cx="3960000" cy="2520000"/>
          </a:xfrm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8136045"/>
      </p:ext>
    </p:extLst>
  </p:cSld>
  <p:clrMapOvr>
    <a:masterClrMapping/>
  </p:clrMapOvr>
  <p:transition spd="slow" advClick="0" advTm="5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600" dirty="0" smtClean="0">
                <a:latin typeface="돋움체" panose="020B0609000101010101" pitchFamily="49" charset="-127"/>
                <a:ea typeface="돋움체" panose="020B0609000101010101" pitchFamily="49" charset="-127"/>
              </a:rPr>
              <a:t>노인성 질병의 종류</a:t>
            </a:r>
            <a:endParaRPr lang="ko-KR" altLang="en-US" sz="4600" dirty="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8476431"/>
              </p:ext>
            </p:extLst>
          </p:nvPr>
        </p:nvGraphicFramePr>
        <p:xfrm>
          <a:off x="457200" y="1935163"/>
          <a:ext cx="82296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624"/>
                <a:gridCol w="4104456"/>
                <a:gridCol w="159452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구분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질병명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비고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치매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혈관성</a:t>
                      </a:r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치매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latinLnBrk="1"/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상세불명의 치매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알츠하이머병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뇌혈관질환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거미막밑</a:t>
                      </a:r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출혈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뇌내출혈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뇌경색증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파킨슨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파킨슨병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600" dirty="0" err="1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속발성</a:t>
                      </a:r>
                      <a:r>
                        <a:rPr lang="ko-KR" altLang="en-US" sz="2600" dirty="0" smtClean="0">
                          <a:latin typeface="바탕체" panose="02030609000101010101" pitchFamily="17" charset="-127"/>
                          <a:ea typeface="바탕체" panose="02030609000101010101" pitchFamily="17" charset="-127"/>
                        </a:rPr>
                        <a:t> 파킨슨병</a:t>
                      </a:r>
                      <a:endParaRPr lang="ko-KR" altLang="en-US" sz="2600" dirty="0">
                        <a:latin typeface="바탕체" panose="02030609000101010101" pitchFamily="17" charset="-127"/>
                        <a:ea typeface="바탕체" panose="02030609000101010101" pitchFamily="17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5450446"/>
      </p:ext>
    </p:extLst>
  </p:cSld>
  <p:clrMapOvr>
    <a:masterClrMapping/>
  </p:clrMapOvr>
  <p:transition spd="slow" advClick="0" advTm="55000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12000" y="549320"/>
            <a:ext cx="7920000" cy="5760000"/>
            <a:chOff x="971600" y="692696"/>
            <a:chExt cx="7200800" cy="5616624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971600" y="692696"/>
              <a:ext cx="7200800" cy="648072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수도권 노인복지시설 증감률</a:t>
              </a:r>
              <a:endParaRPr lang="ko-KR" altLang="en-US" dirty="0"/>
            </a:p>
          </p:txBody>
        </p:sp>
        <p:sp>
          <p:nvSpPr>
            <p:cNvPr id="6" name="타원 5"/>
            <p:cNvSpPr/>
            <p:nvPr/>
          </p:nvSpPr>
          <p:spPr>
            <a:xfrm>
              <a:off x="971600" y="2034516"/>
              <a:ext cx="2232248" cy="936104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14,631</a:t>
              </a:r>
              <a:endParaRPr lang="ko-KR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37119" y="3059668"/>
              <a:ext cx="9012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2008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9" name="타원 8"/>
            <p:cNvSpPr/>
            <p:nvPr/>
          </p:nvSpPr>
          <p:spPr>
            <a:xfrm>
              <a:off x="5940152" y="2034516"/>
              <a:ext cx="2232248" cy="936104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17,706</a:t>
              </a:r>
              <a:endParaRPr lang="ko-KR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89677" y="3059668"/>
              <a:ext cx="828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2013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835174" y="1484784"/>
              <a:ext cx="1337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(</a:t>
              </a:r>
              <a:r>
                <a:rPr lang="ko-KR" altLang="en-US" dirty="0" smtClean="0"/>
                <a:t>단위</a:t>
              </a:r>
              <a:r>
                <a:rPr lang="en-US" altLang="ko-KR" dirty="0" smtClean="0"/>
                <a:t>:</a:t>
              </a:r>
              <a:r>
                <a:rPr lang="ko-KR" altLang="en-US" dirty="0" smtClean="0"/>
                <a:t>개소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971600" y="3573016"/>
              <a:ext cx="7200800" cy="648072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수도권 인구 </a:t>
              </a:r>
              <a:r>
                <a:rPr lang="en-US" altLang="ko-KR" dirty="0" smtClean="0"/>
                <a:t>10</a:t>
              </a:r>
              <a:r>
                <a:rPr lang="ko-KR" altLang="en-US" dirty="0" err="1" smtClean="0"/>
                <a:t>만명당</a:t>
              </a:r>
              <a:r>
                <a:rPr lang="ko-KR" altLang="en-US" dirty="0" smtClean="0"/>
                <a:t> 증감률</a:t>
              </a:r>
              <a:endParaRPr lang="ko-KR" altLang="en-US" dirty="0"/>
            </a:p>
          </p:txBody>
        </p:sp>
        <p:sp>
          <p:nvSpPr>
            <p:cNvPr id="13" name="타원 12"/>
            <p:cNvSpPr/>
            <p:nvPr/>
          </p:nvSpPr>
          <p:spPr>
            <a:xfrm>
              <a:off x="971600" y="4914836"/>
              <a:ext cx="2232248" cy="936104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422.3</a:t>
              </a:r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37119" y="5939988"/>
              <a:ext cx="9012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mtClean="0"/>
                <a:t>2008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15" name="타원 14"/>
            <p:cNvSpPr/>
            <p:nvPr/>
          </p:nvSpPr>
          <p:spPr>
            <a:xfrm>
              <a:off x="5940152" y="4914836"/>
              <a:ext cx="2232248" cy="936104"/>
            </a:xfrm>
            <a:prstGeom prst="ellipse">
              <a:avLst/>
            </a:prstGeom>
            <a:blipFill>
              <a:blip r:embed="rId4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670.8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89677" y="5939988"/>
              <a:ext cx="8284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2013</a:t>
              </a:r>
              <a:r>
                <a:rPr lang="ko-KR" altLang="en-US" dirty="0" smtClean="0"/>
                <a:t>년</a:t>
              </a:r>
              <a:endParaRPr lang="ko-KR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35174" y="4365104"/>
              <a:ext cx="1337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(</a:t>
              </a:r>
              <a:r>
                <a:rPr lang="ko-KR" altLang="en-US" dirty="0" smtClean="0"/>
                <a:t>단위</a:t>
              </a:r>
              <a:r>
                <a:rPr lang="en-US" altLang="ko-KR" dirty="0" smtClean="0"/>
                <a:t>:</a:t>
              </a:r>
              <a:r>
                <a:rPr lang="ko-KR" altLang="en-US" dirty="0" smtClean="0"/>
                <a:t>개소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18" name="오른쪽 화살표 17"/>
            <p:cNvSpPr/>
            <p:nvPr/>
          </p:nvSpPr>
          <p:spPr>
            <a:xfrm>
              <a:off x="3419872" y="2034516"/>
              <a:ext cx="2304256" cy="936104"/>
            </a:xfrm>
            <a:prstGeom prst="rightArrow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21% </a:t>
              </a:r>
              <a:r>
                <a:rPr lang="ko-KR" altLang="en-US" dirty="0" smtClean="0"/>
                <a:t>증가</a:t>
              </a:r>
              <a:endParaRPr lang="ko-KR" altLang="en-US" dirty="0"/>
            </a:p>
          </p:txBody>
        </p:sp>
        <p:sp>
          <p:nvSpPr>
            <p:cNvPr id="19" name="오른쪽 화살표 18"/>
            <p:cNvSpPr/>
            <p:nvPr/>
          </p:nvSpPr>
          <p:spPr>
            <a:xfrm>
              <a:off x="3419872" y="4914836"/>
              <a:ext cx="2304256" cy="936104"/>
            </a:xfrm>
            <a:prstGeom prst="rightArrow">
              <a:avLst/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7.1% </a:t>
              </a:r>
              <a:r>
                <a:rPr lang="ko-KR" altLang="en-US" dirty="0" smtClean="0"/>
                <a:t>감소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67637992"/>
      </p:ext>
    </p:extLst>
  </p:cSld>
  <p:clrMapOvr>
    <a:masterClrMapping/>
  </p:clrMapOvr>
  <p:transition spd="slow" advClick="0" advTm="5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4900" dirty="0" smtClean="0">
                <a:latin typeface="바탕체" panose="02030609000101010101" pitchFamily="17" charset="-127"/>
                <a:ea typeface="바탕체" panose="02030609000101010101" pitchFamily="17" charset="-127"/>
              </a:rPr>
              <a:t>프로그램 실행</a:t>
            </a:r>
            <a:endParaRPr lang="ko-KR" altLang="en-US" sz="4900" dirty="0"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C120-DE15-45F5-84E9-BC6B48FC2297}" type="slidenum">
              <a:rPr lang="ko-KR" altLang="en-US" smtClean="0"/>
              <a:t>6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1187984" y="2313020"/>
            <a:ext cx="3240000" cy="2232248"/>
            <a:chOff x="1187984" y="2313020"/>
            <a:chExt cx="3240000" cy="2232248"/>
          </a:xfrm>
        </p:grpSpPr>
        <p:sp>
          <p:nvSpPr>
            <p:cNvPr id="6" name="번개 5">
              <a:hlinkHover r:id="rId2" action="ppaction://program"/>
            </p:cNvPr>
            <p:cNvSpPr/>
            <p:nvPr/>
          </p:nvSpPr>
          <p:spPr>
            <a:xfrm>
              <a:off x="1187984" y="2313020"/>
              <a:ext cx="3240000" cy="108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번개 6">
              <a:hlinkHover r:id="rId2" action="ppaction://program"/>
            </p:cNvPr>
            <p:cNvSpPr/>
            <p:nvPr/>
          </p:nvSpPr>
          <p:spPr>
            <a:xfrm flipV="1">
              <a:off x="1187984" y="3465268"/>
              <a:ext cx="3240000" cy="1080000"/>
            </a:xfrm>
            <a:prstGeom prst="lightningBol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extrusionH="9144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057361"/>
      </p:ext>
    </p:extLst>
  </p:cSld>
  <p:clrMapOvr>
    <a:masterClrMapping/>
  </p:clrMapOvr>
  <p:transition spd="slow" advClick="0" advTm="55000">
    <p:cover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흐름">
  <a:themeElements>
    <a:clrScheme name="흐름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흐름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흐름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</TotalTime>
  <Words>98</Words>
  <Application>Microsoft Office PowerPoint</Application>
  <PresentationFormat>화면 슬라이드 쇼(4:3)</PresentationFormat>
  <Paragraphs>50</Paragraphs>
  <Slides>5</Slides>
  <Notes>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  <vt:variant>
        <vt:lpstr>재구성한 쇼</vt:lpstr>
      </vt:variant>
      <vt:variant>
        <vt:i4>2</vt:i4>
      </vt:variant>
    </vt:vector>
  </HeadingPairs>
  <TitlesOfParts>
    <vt:vector size="8" baseType="lpstr">
      <vt:lpstr>흐름</vt:lpstr>
      <vt:lpstr>노인질병</vt:lpstr>
      <vt:lpstr>노인의 특성과 증상</vt:lpstr>
      <vt:lpstr>노인성 질병의 종류</vt:lpstr>
      <vt:lpstr>PowerPoint 프레젠테이션</vt:lpstr>
      <vt:lpstr>프로그램 실행</vt:lpstr>
      <vt:lpstr>프로그램 실행1</vt:lpstr>
      <vt:lpstr>프로그램 실행2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노인질병</dc:title>
  <dc:creator>pc</dc:creator>
  <cp:lastModifiedBy>1</cp:lastModifiedBy>
  <cp:revision>4</cp:revision>
  <dcterms:created xsi:type="dcterms:W3CDTF">2019-05-22T01:59:26Z</dcterms:created>
  <dcterms:modified xsi:type="dcterms:W3CDTF">2019-08-27T06:22:11Z</dcterms:modified>
</cp:coreProperties>
</file>