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4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 1" id="0">
      <p:sldLst>
        <p:sld r:id="rId2"/>
        <p:sld r:id="rId4"/>
      </p:sldLst>
    </p:custShow>
    <p:custShow name="프로그램 실행 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9" autoAdjust="0"/>
    <p:restoredTop sz="91003" autoAdjust="0"/>
  </p:normalViewPr>
  <p:slideViewPr>
    <p:cSldViewPr>
      <p:cViewPr varScale="1">
        <p:scale>
          <a:sx n="68" d="100"/>
          <a:sy n="68" d="100"/>
        </p:scale>
        <p:origin x="-17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9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8DB19-564B-4AC5-98FB-1A103B0677D4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EC98B-1DC4-44BC-9821-B8960AE9DD5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9000" y="251520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환경에 대하여</a:t>
            </a:r>
            <a:endParaRPr lang="ko-KR" alt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3570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7A0DF-5468-4045-ACDD-FC7A8C3893E6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9E89A-DFC7-406A-B4C9-C5707028C5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28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ko-KR" sz="1400" dirty="0">
                <a:latin typeface="바탕체" pitchFamily="17" charset="-127"/>
                <a:ea typeface="바탕체" pitchFamily="17" charset="-127"/>
              </a:rPr>
              <a:t>이 </a:t>
            </a:r>
            <a:r>
              <a:rPr lang="ko-KR" altLang="ko-KR" sz="1400" dirty="0" smtClean="0">
                <a:latin typeface="바탕체" pitchFamily="17" charset="-127"/>
                <a:ea typeface="바탕체" pitchFamily="17" charset="-127"/>
              </a:rPr>
              <a:t>프</a:t>
            </a:r>
            <a:r>
              <a:rPr lang="ko-KR" altLang="en-US" sz="1400" dirty="0" smtClean="0">
                <a:latin typeface="바탕체" pitchFamily="17" charset="-127"/>
                <a:ea typeface="바탕체" pitchFamily="17" charset="-127"/>
              </a:rPr>
              <a:t>레</a:t>
            </a:r>
            <a:r>
              <a:rPr lang="ko-KR" altLang="ko-KR" sz="1400" dirty="0" smtClean="0">
                <a:latin typeface="바탕체" pitchFamily="17" charset="-127"/>
                <a:ea typeface="바탕체" pitchFamily="17" charset="-127"/>
              </a:rPr>
              <a:t>젠테이션은 </a:t>
            </a:r>
            <a:r>
              <a:rPr lang="ko-KR" altLang="ko-KR" sz="1400" dirty="0">
                <a:latin typeface="바탕체" pitchFamily="17" charset="-127"/>
                <a:ea typeface="바탕체" pitchFamily="17" charset="-127"/>
              </a:rPr>
              <a:t>환경에 대한 자료입니다</a:t>
            </a:r>
            <a:r>
              <a:rPr lang="en-US" altLang="ko-KR" sz="1400" dirty="0">
                <a:latin typeface="바탕체" pitchFamily="17" charset="-127"/>
                <a:ea typeface="바탕체" pitchFamily="17" charset="-127"/>
              </a:rPr>
              <a:t>.</a:t>
            </a:r>
            <a:endParaRPr lang="ko-KR" altLang="en-US" sz="1400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9E89A-DFC7-406A-B4C9-C5707028C53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3098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9E89A-DFC7-406A-B4C9-C5707028C53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3475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9E89A-DFC7-406A-B4C9-C5707028C53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92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DE7CC-E044-4F8B-BFDA-7A913747217C}" type="slidenum">
              <a:rPr lang="ko-KR" altLang="en-US" smtClean="0"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BBD93-8539-4AD3-ACC5-42EA8CEC9577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695B7-106E-4D7A-9D49-611A7212DB05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FAC80-E2B3-44CE-BB61-BC24C0818123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08294-5B1F-44F2-8E4C-C1A998B1C047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63A7-2949-4F1B-9613-BFADABAB08BE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6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7E4DF-D411-4A3E-B6B4-FB1E638ADFAA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95509-2A98-4D73-82A1-73CAC46AA333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D8C-6186-4269-B713-7779BAA9ED99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3C17-AC70-423E-B215-EBE3E70FEEE4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6141B-D21D-4179-AD48-AEB36C1D233F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6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6046B-7F71-4D60-98C9-661BB5614AF3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BD0A7E-6EC1-4B99-9A4A-25F2079D49B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6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5177FD7-DA2D-4CA9-AF6B-5FA89B993EC2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8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BD0A7E-6EC1-4B99-9A4A-25F2079D49B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3" name="TextBox 2"/>
          <p:cNvSpPr txBox="1"/>
          <p:nvPr userDrawn="1"/>
        </p:nvSpPr>
        <p:spPr>
          <a:xfrm>
            <a:off x="7769676" y="44624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3000" kern="1200" smtClean="0">
                <a:solidFill>
                  <a:schemeClr val="tx1"/>
                </a:solidFill>
                <a:effectLst/>
                <a:latin typeface="궁서체" pitchFamily="17" charset="-127"/>
                <a:ea typeface="궁서체" pitchFamily="17" charset="-127"/>
                <a:cs typeface="+mn-cs"/>
              </a:rPr>
              <a:t>○○○</a:t>
            </a:r>
            <a:endParaRPr lang="ko-KR" altLang="en-US" sz="3000">
              <a:latin typeface="궁서체" pitchFamily="17" charset="-127"/>
              <a:ea typeface="궁서체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60000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1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1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1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1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1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1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1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40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40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332000" y="1844823"/>
            <a:ext cx="648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7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환경에 대하여</a:t>
            </a:r>
            <a:endParaRPr lang="en-US" altLang="ko-KR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9868229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6" name="내용 개체 틀 6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  <a:buSzPct val="90000"/>
              <a:buFont typeface="Wingdings" pitchFamily="2" charset="2"/>
              <a:buChar char=""/>
            </a:pPr>
            <a:r>
              <a:rPr lang="ko-KR" altLang="en-US" sz="2400" b="1" dirty="0">
                <a:latin typeface="굴림체" pitchFamily="49" charset="-127"/>
                <a:ea typeface="굴림체" pitchFamily="49" charset="-127"/>
              </a:rPr>
              <a:t>빙하감소</a:t>
            </a:r>
          </a:p>
          <a:p>
            <a:pPr lvl="1">
              <a:lnSpc>
                <a:spcPts val="3000"/>
              </a:lnSpc>
            </a:pP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북극지대 대기온도는 약 </a:t>
            </a:r>
            <a:r>
              <a:rPr lang="en-US" altLang="ko-KR" sz="2000" b="1" dirty="0">
                <a:latin typeface="굴림체" pitchFamily="49" charset="-127"/>
                <a:ea typeface="굴림체" pitchFamily="49" charset="-127"/>
              </a:rPr>
              <a:t>5</a:t>
            </a: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도 증가함</a:t>
            </a:r>
          </a:p>
          <a:p>
            <a:pPr>
              <a:lnSpc>
                <a:spcPts val="3000"/>
              </a:lnSpc>
              <a:buSzPct val="90000"/>
              <a:buFont typeface="Wingdings" pitchFamily="2" charset="2"/>
              <a:buChar char=""/>
            </a:pPr>
            <a:r>
              <a:rPr lang="ko-KR" altLang="en-US" sz="2400" b="1" dirty="0">
                <a:latin typeface="굴림체" pitchFamily="49" charset="-127"/>
                <a:ea typeface="굴림체" pitchFamily="49" charset="-127"/>
              </a:rPr>
              <a:t>홍수</a:t>
            </a:r>
          </a:p>
          <a:p>
            <a:pPr lvl="1">
              <a:lnSpc>
                <a:spcPts val="3000"/>
              </a:lnSpc>
            </a:pP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집중호우와 폭풍우에 의한 홍수가 빈발함</a:t>
            </a:r>
          </a:p>
          <a:p>
            <a:pPr>
              <a:lnSpc>
                <a:spcPts val="3000"/>
              </a:lnSpc>
              <a:buSzPct val="90000"/>
              <a:buFont typeface="Wingdings" pitchFamily="2" charset="2"/>
              <a:buChar char=""/>
            </a:pPr>
            <a:r>
              <a:rPr lang="ko-KR" altLang="en-US" sz="2400" b="1" dirty="0">
                <a:latin typeface="굴림체" pitchFamily="49" charset="-127"/>
                <a:ea typeface="굴림체" pitchFamily="49" charset="-127"/>
              </a:rPr>
              <a:t>가뭄 및 사막화</a:t>
            </a:r>
          </a:p>
          <a:p>
            <a:pPr lvl="1">
              <a:lnSpc>
                <a:spcPts val="3000"/>
              </a:lnSpc>
            </a:pPr>
            <a:r>
              <a:rPr lang="ko-KR" altLang="en-US" sz="2000" b="1" dirty="0">
                <a:latin typeface="굴림체" pitchFamily="49" charset="-127"/>
                <a:ea typeface="굴림체" pitchFamily="49" charset="-127"/>
              </a:rPr>
              <a:t>아프리카에서 </a:t>
            </a:r>
            <a:r>
              <a:rPr lang="ko-KR" altLang="en-US" sz="2000" b="1" dirty="0" smtClean="0">
                <a:latin typeface="굴림체" pitchFamily="49" charset="-127"/>
                <a:ea typeface="굴림체" pitchFamily="49" charset="-127"/>
              </a:rPr>
              <a:t>심각함</a:t>
            </a:r>
            <a:endParaRPr lang="ko-KR" altLang="en-US" sz="2000" b="1" dirty="0">
              <a:latin typeface="굴림체" pitchFamily="49" charset="-127"/>
              <a:ea typeface="굴림체" pitchFamily="49" charset="-127"/>
            </a:endParaRPr>
          </a:p>
        </p:txBody>
      </p:sp>
      <p:pic>
        <p:nvPicPr>
          <p:cNvPr id="7" name="내용 개체 틀 7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2366169"/>
            <a:ext cx="3960000" cy="3240000"/>
          </a:xfrm>
        </p:spPr>
      </p:pic>
      <p:sp>
        <p:nvSpPr>
          <p:cNvPr id="8" name="제목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ko-KR" altLang="en-US" sz="5600" dirty="0">
                <a:latin typeface="돋움체" pitchFamily="49" charset="-127"/>
                <a:ea typeface="돋움체" pitchFamily="49" charset="-127"/>
              </a:rPr>
              <a:t>이상기후 현상</a:t>
            </a:r>
          </a:p>
        </p:txBody>
      </p:sp>
    </p:spTree>
    <p:extLst>
      <p:ext uri="{BB962C8B-B14F-4D97-AF65-F5344CB8AC3E}">
        <p14:creationId xmlns:p14="http://schemas.microsoft.com/office/powerpoint/2010/main" val="2888662875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>
                <a:latin typeface="돋움체" pitchFamily="49" charset="-127"/>
                <a:ea typeface="돋움체" pitchFamily="49" charset="-127"/>
              </a:rPr>
              <a:t>폐기물 총 발생량</a:t>
            </a: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1019798"/>
              </p:ext>
            </p:extLst>
          </p:nvPr>
        </p:nvGraphicFramePr>
        <p:xfrm>
          <a:off x="457200" y="1935162"/>
          <a:ext cx="8229600" cy="4158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594019">
                <a:tc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유형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300" dirty="0" err="1">
                          <a:effectLst/>
                          <a:latin typeface="굴림체"/>
                          <a:ea typeface="굴림체"/>
                        </a:rPr>
                        <a:t>매립량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ko-KR" sz="2300">
                          <a:effectLst/>
                          <a:latin typeface="굴림체"/>
                          <a:ea typeface="굴림체"/>
                        </a:rPr>
                        <a:t>내용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4019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생활폐기물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 dirty="0">
                          <a:effectLst/>
                          <a:latin typeface="굴림체"/>
                          <a:ea typeface="굴림체"/>
                        </a:rPr>
                        <a:t>48,844톤/일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>
                          <a:effectLst/>
                          <a:latin typeface="굴림체"/>
                          <a:ea typeface="굴림체"/>
                        </a:rPr>
                        <a:t>종량제 봉투 배출량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재활용 </a:t>
                      </a:r>
                      <a:r>
                        <a:rPr lang="ko-KR" sz="2300" dirty="0" err="1">
                          <a:effectLst/>
                          <a:latin typeface="굴림체"/>
                          <a:ea typeface="굴림체"/>
                        </a:rPr>
                        <a:t>잔재물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9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>
                          <a:effectLst/>
                          <a:latin typeface="굴림체"/>
                          <a:ea typeface="굴림체"/>
                        </a:rPr>
                        <a:t>건설폐기물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>
                          <a:effectLst/>
                          <a:latin typeface="굴림체"/>
                          <a:ea typeface="굴림체"/>
                        </a:rPr>
                        <a:t>168,985톤/일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가연성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혼합 </a:t>
                      </a:r>
                      <a:r>
                        <a:rPr lang="ko-KR" sz="2300" dirty="0" err="1">
                          <a:effectLst/>
                          <a:latin typeface="굴림체"/>
                          <a:ea typeface="굴림체"/>
                        </a:rPr>
                        <a:t>폐재류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9">
                <a:tc rowSpan="2">
                  <a:txBody>
                    <a:bodyPr/>
                    <a:lstStyle/>
                    <a:p>
                      <a:pPr algn="ctr" rtl="0"/>
                      <a:r>
                        <a:rPr lang="ko-KR" sz="2300">
                          <a:effectLst/>
                          <a:latin typeface="굴림체"/>
                          <a:ea typeface="굴림체"/>
                        </a:rPr>
                        <a:t>사업장폐기물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en-US" sz="2300">
                          <a:effectLst/>
                          <a:latin typeface="굴림체"/>
                          <a:ea typeface="굴림체"/>
                        </a:rPr>
                        <a:t>101,099톤/일</a:t>
                      </a:r>
                      <a:endParaRPr lang="ko-KR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가연성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ko-KR" sz="2300" dirty="0">
                          <a:effectLst/>
                          <a:latin typeface="굴림체"/>
                          <a:ea typeface="굴림체"/>
                        </a:rPr>
                        <a:t>불연성</a:t>
                      </a:r>
                      <a:endParaRPr lang="ko-KR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5786241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46B2-29AD-427C-A187-C034330169C6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8" name="그룹 27"/>
          <p:cNvGrpSpPr/>
          <p:nvPr/>
        </p:nvGrpSpPr>
        <p:grpSpPr>
          <a:xfrm>
            <a:off x="785786" y="571480"/>
            <a:ext cx="7560000" cy="5760000"/>
            <a:chOff x="1142976" y="857232"/>
            <a:chExt cx="6786610" cy="5298554"/>
          </a:xfrm>
        </p:grpSpPr>
        <p:sp>
          <p:nvSpPr>
            <p:cNvPr id="5" name="위로 구부러진 리본 4"/>
            <p:cNvSpPr/>
            <p:nvPr/>
          </p:nvSpPr>
          <p:spPr>
            <a:xfrm>
              <a:off x="1214414" y="857232"/>
              <a:ext cx="6715172" cy="1000132"/>
            </a:xfrm>
            <a:prstGeom prst="ellipseRibbon2">
              <a:avLst>
                <a:gd name="adj1" fmla="val 25000"/>
                <a:gd name="adj2" fmla="val 68569"/>
                <a:gd name="adj3" fmla="val 12500"/>
              </a:avLst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폐지 재활용 변화추이</a:t>
              </a:r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2000232" y="3143248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2000232" y="4000504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000232" y="4857760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000232" y="5715016"/>
              <a:ext cx="557216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5400000" flipH="1" flipV="1">
              <a:off x="285720" y="4000504"/>
              <a:ext cx="34290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모서리가 둥근 직사각형 12"/>
            <p:cNvSpPr/>
            <p:nvPr/>
          </p:nvSpPr>
          <p:spPr>
            <a:xfrm>
              <a:off x="2500298" y="5000636"/>
              <a:ext cx="571504" cy="714380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3482571" y="4714884"/>
              <a:ext cx="571504" cy="1000132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4464844" y="4357694"/>
              <a:ext cx="571504" cy="1357322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5447117" y="4071942"/>
              <a:ext cx="571504" cy="1643074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6429388" y="3214686"/>
              <a:ext cx="571504" cy="2500330"/>
            </a:xfrm>
            <a:prstGeom prst="roundRect">
              <a:avLst/>
            </a:prstGeom>
            <a:blipFill>
              <a:blip r:embed="rId4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42976" y="2967448"/>
              <a:ext cx="8162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10,000</a:t>
              </a: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13508" y="3845486"/>
              <a:ext cx="7457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9,000</a:t>
              </a:r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16714" y="4723524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8,000</a:t>
              </a:r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7935" y="5601562"/>
              <a:ext cx="7312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7,000</a:t>
              </a:r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15858" y="5786454"/>
              <a:ext cx="883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2003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98130" y="5786454"/>
              <a:ext cx="897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2004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80402" y="5786454"/>
              <a:ext cx="883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2005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62674" y="5786454"/>
              <a:ext cx="9028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2006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44948" y="5786454"/>
              <a:ext cx="883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2007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57884" y="2416726"/>
              <a:ext cx="16610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(</a:t>
              </a:r>
              <a:r>
                <a:rPr lang="ko-KR" altLang="en-US" smtClean="0"/>
                <a:t>단위</a:t>
              </a:r>
              <a:r>
                <a:rPr lang="en-US" altLang="ko-KR" smtClean="0"/>
                <a:t>:</a:t>
              </a:r>
              <a:r>
                <a:rPr lang="ko-KR" altLang="en-US" smtClean="0"/>
                <a:t>천톤</a:t>
              </a:r>
              <a:r>
                <a:rPr lang="en-US" altLang="ko-KR" smtClean="0"/>
                <a:t>/</a:t>
              </a:r>
              <a:r>
                <a:rPr lang="ko-KR" altLang="en-US" smtClean="0"/>
                <a:t>년</a:t>
              </a:r>
              <a:r>
                <a:rPr lang="en-US" altLang="ko-KR" smtClean="0"/>
                <a:t>)</a:t>
              </a: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5215767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600">
                <a:latin typeface="궁서체" pitchFamily="17" charset="-127"/>
                <a:ea typeface="궁서체" pitchFamily="17" charset="-127"/>
              </a:rPr>
              <a:t>프로그램 실행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D0A7E-6EC1-4B99-9A4A-25F2079D49B1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735796" y="2564904"/>
            <a:ext cx="3672408" cy="2160000"/>
            <a:chOff x="2339752" y="2564904"/>
            <a:chExt cx="3672408" cy="2160000"/>
          </a:xfrm>
        </p:grpSpPr>
        <p:sp>
          <p:nvSpPr>
            <p:cNvPr id="4" name="달 3">
              <a:hlinkHover r:id="rId2" action="ppaction://program"/>
            </p:cNvPr>
            <p:cNvSpPr/>
            <p:nvPr/>
          </p:nvSpPr>
          <p:spPr>
            <a:xfrm>
              <a:off x="2339752" y="2564904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 flipH="1">
              <a:off x="4212160" y="2564904"/>
              <a:ext cx="1800000" cy="216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0713526"/>
      </p:ext>
    </p:extLst>
  </p:cSld>
  <p:clrMapOvr>
    <a:masterClrMapping/>
  </p:clrMapOvr>
  <p:transition spd="slow" advClick="0" advTm="60000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흐름">
  <a:themeElements>
    <a:clrScheme name="흐름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흐름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흐름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95</Words>
  <Application>Microsoft Office PowerPoint</Application>
  <PresentationFormat>화면 슬라이드 쇼(4:3)</PresentationFormat>
  <Paragraphs>47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흐름</vt:lpstr>
      <vt:lpstr>PowerPoint 프레젠테이션</vt:lpstr>
      <vt:lpstr>이상기후 현상</vt:lpstr>
      <vt:lpstr>폐기물 총 발생량</vt:lpstr>
      <vt:lpstr>PowerPoint 프레젠테이션</vt:lpstr>
      <vt:lpstr>프로그램 실행</vt:lpstr>
      <vt:lpstr>프로그램 실행 1</vt:lpstr>
      <vt:lpstr>프로그램 실행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1</cp:lastModifiedBy>
  <cp:revision>19</cp:revision>
  <dcterms:created xsi:type="dcterms:W3CDTF">2014-11-23T08:16:16Z</dcterms:created>
  <dcterms:modified xsi:type="dcterms:W3CDTF">2019-09-29T05:20:16Z</dcterms:modified>
</cp:coreProperties>
</file>