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 1" id="0">
      <p:sldLst>
        <p:sld r:id="rId2"/>
        <p:sld r:id="rId3"/>
      </p:sldLst>
    </p:custShow>
    <p:custShow name="프로그램 실행 2" id="1">
      <p:sldLst>
        <p:sld r:id="rId2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04" autoAdjust="0"/>
    <p:restoredTop sz="0" autoAdjust="0"/>
  </p:normalViewPr>
  <p:slideViewPr>
    <p:cSldViewPr showGuides="1">
      <p:cViewPr>
        <p:scale>
          <a:sx n="100" d="100"/>
          <a:sy n="100" d="100"/>
        </p:scale>
        <p:origin x="-2040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167AD-069F-4F36-8659-8E9A19EF84D8}" type="datetimeFigureOut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6F910-995C-43D2-8568-9491F3E6C5B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1989000" y="251520"/>
            <a:ext cx="2880000" cy="72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여성 경제인구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8995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A1CD5-6193-4CD5-8BC0-D6E6143E9B74}" type="datetimeFigureOut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BD32B-1113-4684-B7AF-F0781367A6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774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D32B-1113-4684-B7AF-F0781367A63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295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여성 경제인구에 대한 자료입니다</a:t>
            </a:r>
            <a:r>
              <a:rPr lang="en-US" altLang="ko-KR" sz="15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5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D32B-1113-4684-B7AF-F0781367A63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2991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D32B-1113-4684-B7AF-F0781367A63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60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D32B-1113-4684-B7AF-F0781367A63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8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D32B-1113-4684-B7AF-F0781367A63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6404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이등변 삼각형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508FFE6-E8BD-4B81-801D-4FB9DA54903C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A38FD-8DDA-4B15-9066-D13F1C1BEDB1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D6C98-6F03-4A64-88EC-A645F1A59D7A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05C7937-E8E1-48C5-AADD-00268B9EFCFE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각 삼각형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이등변 삼각형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104BD2E-5AF0-40C5-9224-600BCFC3C3C6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27BBE78-8C7D-4212-A203-69625FAF0955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3BAD787-41D9-4C0A-BE8A-E7B0E0D150AF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8140-8DAE-4CCA-B8D7-F1C9360B84C8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97F1849-ACFC-496B-AB09-FFE43FF63778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E37ED09-D1E2-4862-A7BE-6CA315C5EE00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995CF62-52F0-4F4C-AD1C-55D9A673BB7D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79E07EC-724C-4540-89F6-87C04F11579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각 삼각형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CBE358E-47F7-4352-BB55-0AFE8A2BEEB7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2500">
                <a:solidFill>
                  <a:schemeClr val="tx1"/>
                </a:solidFill>
              </a:defRPr>
            </a:lvl1pPr>
          </a:lstStyle>
          <a:p>
            <a:fld id="{D79E07EC-724C-4540-89F6-87C04F11579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918243" y="0"/>
            <a:ext cx="12234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7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○○○</a:t>
            </a:r>
            <a:endParaRPr lang="ko-KR" altLang="en-US" sz="27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0">
    <p:cover dir="d"/>
  </p:transition>
  <p:hf hdr="0" ftr="0" dt="0"/>
  <p:txStyles>
    <p:titleStyle>
      <a:lvl1pPr marL="484632" algn="l" rtl="0" eaLnBrk="1" latinLnBrk="1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1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1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1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1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03848" y="1124864"/>
            <a:ext cx="5400000" cy="1080000"/>
          </a:xfrm>
        </p:spPr>
        <p:txBody>
          <a:bodyPr wrap="none">
            <a:noAutofit/>
          </a:bodyPr>
          <a:lstStyle/>
          <a:p>
            <a:r>
              <a:rPr lang="ko-KR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여성 경제인구</a:t>
            </a:r>
            <a:endParaRPr lang="ko-KR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>
            <a:normAutofit/>
          </a:bodyPr>
          <a:lstStyle/>
          <a:p>
            <a:r>
              <a:rPr lang="ko-KR" altLang="en-US" sz="3700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sz="37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0849622"/>
      </p:ext>
    </p:extLst>
  </p:cSld>
  <p:clrMapOvr>
    <a:masterClrMapping/>
  </p:clrMapOvr>
  <p:transition spd="slow" advClick="0" advTm="40000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여성이</a:t>
            </a:r>
            <a:r>
              <a:rPr lang="en-US" altLang="ko-KR" sz="46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</a:t>
            </a:r>
            <a:r>
              <a:rPr lang="ko-KR" altLang="en-US" sz="46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경제에 미치는 영향</a:t>
            </a:r>
            <a:endParaRPr lang="ko-KR" altLang="en-US" sz="46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1"/>
            </a:pPr>
            <a:r>
              <a:rPr lang="ko-KR" altLang="en-US" sz="23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미국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여성의 </a:t>
            </a:r>
            <a:r>
              <a:rPr lang="en-US" altLang="ko-KR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30%</a:t>
            </a: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는 남편보다 소득이 높음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구매력은 전체 소비재의 </a:t>
            </a:r>
            <a:r>
              <a:rPr lang="en-US" altLang="ko-KR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83%</a:t>
            </a: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를 차지함</a:t>
            </a:r>
          </a:p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1"/>
            </a:pPr>
            <a:r>
              <a:rPr lang="ko-KR" altLang="en-US" sz="23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영국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전체 여성 중 </a:t>
            </a:r>
            <a:r>
              <a:rPr lang="en-US" altLang="ko-KR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75%</a:t>
            </a: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가 직장생활을 하고 있음</a:t>
            </a:r>
          </a:p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1"/>
            </a:pPr>
            <a:r>
              <a:rPr lang="ko-KR" altLang="en-US" sz="23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한국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전체 여성 중 </a:t>
            </a:r>
            <a:r>
              <a:rPr lang="en-US" altLang="ko-KR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47.3%</a:t>
            </a:r>
            <a:r>
              <a:rPr lang="ko-KR" altLang="en-US" sz="2000" u="sng" dirty="0">
                <a:latin typeface="궁서체" panose="02030609000101010101" pitchFamily="17" charset="-127"/>
                <a:ea typeface="궁서체" panose="02030609000101010101" pitchFamily="17" charset="-127"/>
              </a:rPr>
              <a:t>가 직장생활을 하고 </a:t>
            </a:r>
            <a:r>
              <a:rPr lang="ko-KR" altLang="en-US" sz="2000" u="sng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있음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3</a:t>
            </a:fld>
            <a:endParaRPr lang="ko-KR" altLang="en-US"/>
          </a:p>
        </p:txBody>
      </p:sp>
      <p:pic>
        <p:nvPicPr>
          <p:cNvPr id="8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76872"/>
            <a:ext cx="3960000" cy="2160000"/>
          </a:xfrm>
        </p:spPr>
      </p:pic>
    </p:spTree>
    <p:extLst>
      <p:ext uri="{BB962C8B-B14F-4D97-AF65-F5344CB8AC3E}">
        <p14:creationId xmlns:p14="http://schemas.microsoft.com/office/powerpoint/2010/main" val="1034609701"/>
      </p:ext>
    </p:extLst>
  </p:cSld>
  <p:clrMapOvr>
    <a:masterClrMapping/>
  </p:clrMapOvr>
  <p:transition spd="slow" advClick="0" advTm="40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여성 취업자 중 전문관리직</a:t>
            </a:r>
            <a:endParaRPr lang="ko-KR" altLang="en-US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699608"/>
              </p:ext>
            </p:extLst>
          </p:nvPr>
        </p:nvGraphicFramePr>
        <p:xfrm>
          <a:off x="457200" y="1882775"/>
          <a:ext cx="82296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전문관리직 종사자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인원수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구성비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2005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1,699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17.5%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atinLnBrk="1"/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2006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1,823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18.8%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2007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1,900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19.3%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2008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1,953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19.8%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2009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2,016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20.6%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2010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2,083</a:t>
                      </a:r>
                      <a:r>
                        <a:rPr lang="ko-KR" altLang="en-US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21%</a:t>
                      </a:r>
                      <a:endParaRPr lang="ko-KR" altLang="en-US" sz="25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063899"/>
      </p:ext>
    </p:extLst>
  </p:cSld>
  <p:clrMapOvr>
    <a:masterClrMapping/>
  </p:clrMapOvr>
  <p:transition spd="slow" advClick="0" advTm="40000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37" name="그룹 36"/>
          <p:cNvGrpSpPr/>
          <p:nvPr/>
        </p:nvGrpSpPr>
        <p:grpSpPr>
          <a:xfrm>
            <a:off x="432000" y="548680"/>
            <a:ext cx="8280000" cy="5760000"/>
            <a:chOff x="467544" y="548680"/>
            <a:chExt cx="8208912" cy="5688632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2358918" y="548680"/>
              <a:ext cx="4426164" cy="648072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여성의 직업별 진출 현황</a:t>
              </a:r>
              <a:endParaRPr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467544" y="1340768"/>
              <a:ext cx="8208912" cy="4896544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" name="직선 연결선 10"/>
            <p:cNvCxnSpPr/>
            <p:nvPr/>
          </p:nvCxnSpPr>
          <p:spPr>
            <a:xfrm>
              <a:off x="1619672" y="4324454"/>
              <a:ext cx="619268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 flipV="1">
              <a:off x="1619672" y="1700808"/>
              <a:ext cx="0" cy="3816424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TextBox 2"/>
            <p:cNvSpPr txBox="1"/>
            <p:nvPr/>
          </p:nvSpPr>
          <p:spPr>
            <a:xfrm>
              <a:off x="1763688" y="55892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전문직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71800" y="55892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공무원</a:t>
              </a:r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25669" y="558924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교사</a:t>
              </a:r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12591" y="55892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관리직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796136" y="558924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고위직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04364" y="558924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mtClean="0"/>
                <a:t>국회의</a:t>
              </a:r>
              <a:r>
                <a:rPr lang="ko-KR" altLang="en-US"/>
                <a:t>원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79377" y="533256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0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99840" y="4736584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5%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4139788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10%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71600" y="3031136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20%</a:t>
              </a:r>
              <a:endParaRPr lang="ko-KR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1600" y="191683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30%</a:t>
              </a:r>
              <a:endParaRPr lang="ko-KR" altLang="en-US" dirty="0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1619672" y="4920843"/>
              <a:ext cx="619268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>
              <a:off x="1619672" y="5517232"/>
              <a:ext cx="619268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1619672" y="3213894"/>
              <a:ext cx="619268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1619672" y="2103334"/>
              <a:ext cx="6192688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직각 삼각형 1"/>
            <p:cNvSpPr/>
            <p:nvPr/>
          </p:nvSpPr>
          <p:spPr>
            <a:xfrm>
              <a:off x="1835696" y="1916832"/>
              <a:ext cx="720080" cy="3600400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각 삼각형 13"/>
            <p:cNvSpPr/>
            <p:nvPr/>
          </p:nvSpPr>
          <p:spPr>
            <a:xfrm>
              <a:off x="2843808" y="2564904"/>
              <a:ext cx="720080" cy="2952328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각 삼각형 16"/>
            <p:cNvSpPr/>
            <p:nvPr/>
          </p:nvSpPr>
          <p:spPr>
            <a:xfrm>
              <a:off x="3851920" y="3172326"/>
              <a:ext cx="720080" cy="2344906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각 삼각형 18"/>
            <p:cNvSpPr/>
            <p:nvPr/>
          </p:nvSpPr>
          <p:spPr>
            <a:xfrm>
              <a:off x="4884599" y="4344778"/>
              <a:ext cx="720080" cy="1172453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각 삼각형 20"/>
            <p:cNvSpPr/>
            <p:nvPr/>
          </p:nvSpPr>
          <p:spPr>
            <a:xfrm>
              <a:off x="5868144" y="4653136"/>
              <a:ext cx="720080" cy="864096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각 삼각형 22"/>
            <p:cNvSpPr/>
            <p:nvPr/>
          </p:nvSpPr>
          <p:spPr>
            <a:xfrm>
              <a:off x="6876256" y="4972808"/>
              <a:ext cx="720080" cy="544424"/>
            </a:xfrm>
            <a:prstGeom prst="rtTriangl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817983"/>
      </p:ext>
    </p:extLst>
  </p:cSld>
  <p:clrMapOvr>
    <a:masterClrMapping/>
  </p:clrMapOvr>
  <p:transition spd="slow" advClick="0" advTm="40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47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07EC-724C-4540-89F6-87C04F11579D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547664" y="2420888"/>
            <a:ext cx="3456184" cy="2160000"/>
            <a:chOff x="1547664" y="2420888"/>
            <a:chExt cx="3456184" cy="2160000"/>
          </a:xfrm>
        </p:grpSpPr>
        <p:sp>
          <p:nvSpPr>
            <p:cNvPr id="4" name="하트 3">
              <a:hlinkHover r:id="rId3" action="ppaction://program"/>
            </p:cNvPr>
            <p:cNvSpPr/>
            <p:nvPr/>
          </p:nvSpPr>
          <p:spPr>
            <a:xfrm>
              <a:off x="1547664" y="2420888"/>
              <a:ext cx="1800000" cy="2160000"/>
            </a:xfrm>
            <a:prstGeom prst="hear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8288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하트 5">
              <a:hlinkHover r:id="rId3" action="ppaction://program"/>
            </p:cNvPr>
            <p:cNvSpPr/>
            <p:nvPr/>
          </p:nvSpPr>
          <p:spPr>
            <a:xfrm flipV="1">
              <a:off x="3203848" y="2420888"/>
              <a:ext cx="1800000" cy="2160000"/>
            </a:xfrm>
            <a:prstGeom prst="hear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18288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8348682"/>
      </p:ext>
    </p:extLst>
  </p:cSld>
  <p:clrMapOvr>
    <a:masterClrMapping/>
  </p:clrMapOvr>
  <p:transition spd="slow" advClick="0" advTm="40000">
    <p:cover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열정">
  <a:themeElements>
    <a:clrScheme name="열정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열정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열정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lnDef>
      <a:spPr>
        <a:ln w="508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170</TotalTime>
  <Words>123</Words>
  <Application>Microsoft Office PowerPoint</Application>
  <PresentationFormat>화면 슬라이드 쇼(4:3)</PresentationFormat>
  <Paragraphs>57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열정</vt:lpstr>
      <vt:lpstr>여성 경제인구</vt:lpstr>
      <vt:lpstr>여성이 경제에 미치는 영향</vt:lpstr>
      <vt:lpstr>여성 취업자 중 전문관리직</vt:lpstr>
      <vt:lpstr>PowerPoint 프레젠테이션</vt:lpstr>
      <vt:lpstr>프로그램 실행</vt:lpstr>
      <vt:lpstr>프로그램 실행 1</vt:lpstr>
      <vt:lpstr>프로그램 실행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여성 경제인구</dc:title>
  <dc:creator>pc</dc:creator>
  <cp:lastModifiedBy>KIEA-2</cp:lastModifiedBy>
  <cp:revision>9</cp:revision>
  <dcterms:created xsi:type="dcterms:W3CDTF">2019-05-20T03:13:31Z</dcterms:created>
  <dcterms:modified xsi:type="dcterms:W3CDTF">2019-09-25T01:46:11Z</dcterms:modified>
</cp:coreProperties>
</file>