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-90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0F5B-36EA-4A3A-9443-E83FA9C1DD14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7E424-26EB-4B55-B563-512E38DBA20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9000" y="251600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시장경제 및 복지정책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6348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7D068-30AA-43E9-B64E-2624D5567CB6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FCFA2-7B34-4946-A964-5424099DD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5856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시장경제와 복지정책에 대한 자료입니다</a:t>
            </a:r>
            <a:r>
              <a:rPr lang="en-US" altLang="ko-KR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CFA2-7B34-4946-A964-5424099DD9AA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0446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CFA2-7B34-4946-A964-5424099DD9A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078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CFA2-7B34-4946-A964-5424099DD9A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7698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CFA2-7B34-4946-A964-5424099DD9A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995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모서리가 둥근 직사각형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F7952-73EF-4D91-8E10-50FD305C4A0D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4BF7C-9E82-42C9-A853-A723F8A58DA8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8EE-4AEE-497C-936E-71CC5B415663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6D0F8-7E27-4B1A-8122-F69E22561533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모서리가 둥근 직사각형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FBE70-BCF9-4465-8048-3D5919194AB9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FD743-BF97-4606-A1DA-8E9CA5A8898D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AB7E1-73D5-40E6-8BA3-4A739D2BF25B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457D5-C519-4AA8-9E87-11EB1A41B3C0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44B5-A074-4874-8DCF-39C44C54D9D6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모서리가 둥근 직사각형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08A3-D8F4-4635-8280-EE9E530DBC8A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2EB2D-F4A0-44C2-AE2A-19DB271A483C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A16F38E-A225-4CBB-B817-908D7952A53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사각형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masterClrMapping/>
  </p:clrMapOvr>
  <p:transition spd="slow" advClick="0" advTm="5000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모서리가 둥근 직사각형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11455FB-63EC-41D1-B919-A7CC63726DC2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2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A16F38E-A225-4CBB-B817-908D7952A53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884368" y="56237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cover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1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1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1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1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92000" y="1700928"/>
            <a:ext cx="7560000" cy="1080000"/>
          </a:xfrm>
        </p:spPr>
        <p:txBody>
          <a:bodyPr>
            <a:normAutofit/>
          </a:bodyPr>
          <a:lstStyle/>
          <a:p>
            <a:r>
              <a:rPr lang="ko-KR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시장경제와 복지정책</a:t>
            </a:r>
            <a:endParaRPr lang="ko-KR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6599697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시장경제</a:t>
            </a:r>
            <a:endParaRPr lang="ko-KR" altLang="en-US" sz="4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95000"/>
              </a:lnSpc>
              <a:buSzPct val="80000"/>
              <a:buFont typeface="Wingdings" panose="05000000000000000000" pitchFamily="2" charset="2"/>
              <a:buChar char="*"/>
            </a:pP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정부의 역할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시장은 국민의 재산권이 보장되어야 함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세금 제도와 사회 보장 정책을 시행함</a:t>
            </a:r>
          </a:p>
          <a:p>
            <a:pPr fontAlgn="base">
              <a:lnSpc>
                <a:spcPct val="95000"/>
              </a:lnSpc>
              <a:buSzPct val="80000"/>
              <a:buFont typeface="Wingdings" panose="05000000000000000000" pitchFamily="2" charset="2"/>
              <a:buChar char="*"/>
            </a:pP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정부의 개입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정부개입과 시장역할 증대가 서로 균형을 이루어야 소비 주체의 자유로운 경제활동이 가능함</a:t>
            </a:r>
          </a:p>
          <a:p>
            <a:pPr fontAlgn="base">
              <a:lnSpc>
                <a:spcPct val="95000"/>
              </a:lnSpc>
              <a:buSzPct val="80000"/>
              <a:buFont typeface="Wingdings" panose="05000000000000000000" pitchFamily="2" charset="2"/>
              <a:buChar char="*"/>
            </a:pP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정부의 재정 활동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사회적 소외 계층을 위해 </a:t>
            </a:r>
            <a:r>
              <a:rPr lang="ko-KR" altLang="en-US" sz="18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복지비</a:t>
            </a: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 지출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18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소득세의 누진세율을 높임</a:t>
            </a:r>
          </a:p>
        </p:txBody>
      </p:sp>
      <p:pic>
        <p:nvPicPr>
          <p:cNvPr id="8" name="내용 개체 틀 5"/>
          <p:cNvPicPr preferRelativeResize="0"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448" y="2492896"/>
            <a:ext cx="3600000" cy="2520000"/>
          </a:xfrm>
        </p:spPr>
      </p:pic>
    </p:spTree>
    <p:extLst>
      <p:ext uri="{BB962C8B-B14F-4D97-AF65-F5344CB8AC3E}">
        <p14:creationId xmlns:p14="http://schemas.microsoft.com/office/powerpoint/2010/main" val="4283755070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복지 대상 분야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2</a:t>
            </a:fld>
            <a:endParaRPr lang="ko-KR" altLang="en-US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93782894"/>
              </p:ext>
            </p:extLst>
          </p:nvPr>
        </p:nvGraphicFramePr>
        <p:xfrm>
          <a:off x="914400" y="1447800"/>
          <a:ext cx="77724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1295400"/>
                <a:gridCol w="1295400"/>
                <a:gridCol w="1295400"/>
                <a:gridCol w="1295400"/>
                <a:gridCol w="1295400"/>
              </a:tblGrid>
              <a:tr h="3708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미래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안정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여유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임신</a:t>
                      </a:r>
                      <a:endParaRPr lang="en-US" altLang="ko-KR" sz="20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출산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산모와 태아를 위한 최선의 배려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노인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행복하고 건강한 노후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건강하고 행복한 세상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영유아</a:t>
                      </a:r>
                      <a:endParaRPr lang="en-US" altLang="ko-KR" sz="20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보육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아이성장에 맞춘 체계적인 배려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저소득층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꿈과 희망이 넘치는 복지사회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연금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함께 나누고 함께 누리는 세상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아동</a:t>
                      </a:r>
                      <a:endParaRPr lang="en-US" altLang="ko-KR" sz="2000" dirty="0" smtClean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청소년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모든 아이가 행복한 세상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장애인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따뜻하게 배려하고 나누는 마음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보험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국민의료 보장 증진</a:t>
                      </a:r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429528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9" name="그룹 58"/>
          <p:cNvGrpSpPr/>
          <p:nvPr/>
        </p:nvGrpSpPr>
        <p:grpSpPr>
          <a:xfrm>
            <a:off x="395536" y="620688"/>
            <a:ext cx="8280000" cy="5400000"/>
            <a:chOff x="395536" y="620688"/>
            <a:chExt cx="8316464" cy="4824536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2683579" y="620688"/>
              <a:ext cx="3776842" cy="630842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경제의 구분</a:t>
              </a:r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4789895" y="1671207"/>
              <a:ext cx="3922105" cy="377401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5806737" y="3140968"/>
              <a:ext cx="1888421" cy="71312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계</a:t>
              </a:r>
              <a:r>
                <a:rPr lang="ko-KR" altLang="en-US" dirty="0"/>
                <a:t>획</a:t>
              </a:r>
              <a:r>
                <a:rPr lang="ko-KR" altLang="en-US" dirty="0" smtClean="0"/>
                <a:t>경제</a:t>
              </a:r>
              <a:endParaRPr lang="ko-KR" altLang="en-US" dirty="0"/>
            </a:p>
          </p:txBody>
        </p:sp>
        <p:sp>
          <p:nvSpPr>
            <p:cNvPr id="24" name="팔각형 23"/>
            <p:cNvSpPr/>
            <p:nvPr/>
          </p:nvSpPr>
          <p:spPr>
            <a:xfrm>
              <a:off x="5007789" y="1876381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공유재산</a:t>
              </a:r>
              <a:endParaRPr lang="ko-KR" altLang="en-US" dirty="0"/>
            </a:p>
          </p:txBody>
        </p:sp>
        <p:sp>
          <p:nvSpPr>
            <p:cNvPr id="25" name="팔각형 24"/>
            <p:cNvSpPr/>
            <p:nvPr/>
          </p:nvSpPr>
          <p:spPr>
            <a:xfrm>
              <a:off x="6968842" y="1876381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계획</a:t>
              </a:r>
              <a:endParaRPr lang="ko-KR" altLang="en-US" dirty="0"/>
            </a:p>
          </p:txBody>
        </p:sp>
        <p:cxnSp>
          <p:nvCxnSpPr>
            <p:cNvPr id="28" name="직선 연결선 27"/>
            <p:cNvCxnSpPr>
              <a:stCxn id="23" idx="1"/>
            </p:cNvCxnSpPr>
            <p:nvPr/>
          </p:nvCxnSpPr>
          <p:spPr>
            <a:xfrm flipH="1" flipV="1">
              <a:off x="5770420" y="2564904"/>
              <a:ext cx="312870" cy="680499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>
              <a:stCxn id="23" idx="7"/>
            </p:cNvCxnSpPr>
            <p:nvPr/>
          </p:nvCxnSpPr>
          <p:spPr>
            <a:xfrm flipV="1">
              <a:off x="7418605" y="2564904"/>
              <a:ext cx="312869" cy="680499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팔각형 41"/>
            <p:cNvSpPr/>
            <p:nvPr/>
          </p:nvSpPr>
          <p:spPr>
            <a:xfrm>
              <a:off x="5007789" y="4436242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국가기관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통제</a:t>
              </a:r>
              <a:endParaRPr lang="en-US" altLang="ko-KR" dirty="0" smtClean="0"/>
            </a:p>
          </p:txBody>
        </p:sp>
        <p:sp>
          <p:nvSpPr>
            <p:cNvPr id="43" name="팔각형 42"/>
            <p:cNvSpPr/>
            <p:nvPr/>
          </p:nvSpPr>
          <p:spPr>
            <a:xfrm>
              <a:off x="6968842" y="4436242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공동목표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추</a:t>
              </a:r>
              <a:r>
                <a:rPr lang="ko-KR" altLang="en-US" dirty="0"/>
                <a:t>구</a:t>
              </a:r>
            </a:p>
          </p:txBody>
        </p:sp>
        <p:cxnSp>
          <p:nvCxnSpPr>
            <p:cNvPr id="44" name="직선 연결선 43"/>
            <p:cNvCxnSpPr>
              <a:endCxn id="23" idx="3"/>
            </p:cNvCxnSpPr>
            <p:nvPr/>
          </p:nvCxnSpPr>
          <p:spPr>
            <a:xfrm flipV="1">
              <a:off x="5799570" y="3749661"/>
              <a:ext cx="283720" cy="702793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H="1" flipV="1">
              <a:off x="7418605" y="3749662"/>
              <a:ext cx="312869" cy="702792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48"/>
            <p:cNvSpPr/>
            <p:nvPr/>
          </p:nvSpPr>
          <p:spPr>
            <a:xfrm>
              <a:off x="395536" y="1671207"/>
              <a:ext cx="3922105" cy="377401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/>
            <p:cNvSpPr/>
            <p:nvPr/>
          </p:nvSpPr>
          <p:spPr>
            <a:xfrm>
              <a:off x="1412378" y="3140968"/>
              <a:ext cx="1888421" cy="71312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시장경제</a:t>
              </a:r>
              <a:endParaRPr lang="ko-KR" altLang="en-US"/>
            </a:p>
          </p:txBody>
        </p:sp>
        <p:sp>
          <p:nvSpPr>
            <p:cNvPr id="51" name="팔각형 50"/>
            <p:cNvSpPr/>
            <p:nvPr/>
          </p:nvSpPr>
          <p:spPr>
            <a:xfrm>
              <a:off x="613430" y="1876381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사유재산</a:t>
              </a:r>
              <a:endParaRPr lang="ko-KR" altLang="en-US" dirty="0"/>
            </a:p>
          </p:txBody>
        </p:sp>
        <p:sp>
          <p:nvSpPr>
            <p:cNvPr id="52" name="팔각형 51"/>
            <p:cNvSpPr/>
            <p:nvPr/>
          </p:nvSpPr>
          <p:spPr>
            <a:xfrm>
              <a:off x="2574483" y="1876381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시</a:t>
              </a:r>
              <a:r>
                <a:rPr lang="ko-KR" altLang="en-US" dirty="0"/>
                <a:t>장</a:t>
              </a:r>
            </a:p>
          </p:txBody>
        </p:sp>
        <p:cxnSp>
          <p:nvCxnSpPr>
            <p:cNvPr id="53" name="직선 연결선 52"/>
            <p:cNvCxnSpPr>
              <a:stCxn id="50" idx="1"/>
            </p:cNvCxnSpPr>
            <p:nvPr/>
          </p:nvCxnSpPr>
          <p:spPr>
            <a:xfrm flipH="1" flipV="1">
              <a:off x="1376061" y="2564904"/>
              <a:ext cx="312870" cy="680499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>
              <a:stCxn id="50" idx="7"/>
            </p:cNvCxnSpPr>
            <p:nvPr/>
          </p:nvCxnSpPr>
          <p:spPr>
            <a:xfrm flipV="1">
              <a:off x="3024246" y="2564904"/>
              <a:ext cx="312869" cy="680499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팔각형 54"/>
            <p:cNvSpPr/>
            <p:nvPr/>
          </p:nvSpPr>
          <p:spPr>
            <a:xfrm>
              <a:off x="613430" y="4436242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개별경</a:t>
              </a:r>
              <a:r>
                <a:rPr lang="ko-KR" altLang="en-US" dirty="0"/>
                <a:t>제</a:t>
              </a:r>
            </a:p>
          </p:txBody>
        </p:sp>
        <p:sp>
          <p:nvSpPr>
            <p:cNvPr id="56" name="팔각형 55"/>
            <p:cNvSpPr/>
            <p:nvPr/>
          </p:nvSpPr>
          <p:spPr>
            <a:xfrm>
              <a:off x="2574483" y="4436242"/>
              <a:ext cx="1525263" cy="684009"/>
            </a:xfrm>
            <a:prstGeom prst="octagon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사적이익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추</a:t>
              </a:r>
              <a:r>
                <a:rPr lang="ko-KR" altLang="en-US" dirty="0"/>
                <a:t>구</a:t>
              </a:r>
            </a:p>
          </p:txBody>
        </p:sp>
        <p:cxnSp>
          <p:nvCxnSpPr>
            <p:cNvPr id="57" name="직선 연결선 56"/>
            <p:cNvCxnSpPr>
              <a:endCxn id="50" idx="3"/>
            </p:cNvCxnSpPr>
            <p:nvPr/>
          </p:nvCxnSpPr>
          <p:spPr>
            <a:xfrm flipV="1">
              <a:off x="1405211" y="3749661"/>
              <a:ext cx="283720" cy="702793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57"/>
            <p:cNvCxnSpPr/>
            <p:nvPr/>
          </p:nvCxnSpPr>
          <p:spPr>
            <a:xfrm flipH="1" flipV="1">
              <a:off x="3024246" y="3749662"/>
              <a:ext cx="312869" cy="702792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580718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50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F38E-A225-4CBB-B817-908D7952A531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195736" y="2169000"/>
            <a:ext cx="3960160" cy="2520000"/>
            <a:chOff x="2195736" y="2169000"/>
            <a:chExt cx="3960160" cy="2520000"/>
          </a:xfrm>
        </p:grpSpPr>
        <p:sp>
          <p:nvSpPr>
            <p:cNvPr id="4" name="번개 3">
              <a:hlinkHover r:id="rId2" action="ppaction://program"/>
            </p:cNvPr>
            <p:cNvSpPr/>
            <p:nvPr/>
          </p:nvSpPr>
          <p:spPr>
            <a:xfrm>
              <a:off x="2195736" y="2169000"/>
              <a:ext cx="252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번개 4">
              <a:hlinkHover r:id="rId2" action="ppaction://program"/>
            </p:cNvPr>
            <p:cNvSpPr/>
            <p:nvPr/>
          </p:nvSpPr>
          <p:spPr>
            <a:xfrm flipH="1">
              <a:off x="3635896" y="2169000"/>
              <a:ext cx="252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0175034"/>
      </p:ext>
    </p:extLst>
  </p:cSld>
  <p:clrMapOvr>
    <a:masterClrMapping/>
  </p:clrMapOvr>
  <p:transition spd="slow" advClick="0" advTm="50000"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균형">
  <a:themeElements>
    <a:clrScheme name="균형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균형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균형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508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87</TotalTime>
  <Words>125</Words>
  <Application>Microsoft Office PowerPoint</Application>
  <PresentationFormat>화면 슬라이드 쇼(4:3)</PresentationFormat>
  <Paragraphs>60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균형</vt:lpstr>
      <vt:lpstr>시장경제와 복지정책</vt:lpstr>
      <vt:lpstr>시장경제</vt:lpstr>
      <vt:lpstr>복지 대상 분야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시장경제와 복지정책</dc:title>
  <dc:creator>pc</dc:creator>
  <cp:lastModifiedBy>1</cp:lastModifiedBy>
  <cp:revision>8</cp:revision>
  <dcterms:created xsi:type="dcterms:W3CDTF">2019-05-20T02:16:03Z</dcterms:created>
  <dcterms:modified xsi:type="dcterms:W3CDTF">2019-08-27T02:01:53Z</dcterms:modified>
</cp:coreProperties>
</file>