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11" saveSubsetFonts="1">
  <p:sldMasterIdLst>
    <p:sldMasterId id="2147483660" r:id="rId1"/>
  </p:sldMasterIdLst>
  <p:notesMasterIdLst>
    <p:notesMasterId r:id="rId7"/>
  </p:notesMasterIdLst>
  <p:handoutMasterIdLst>
    <p:handoutMasterId r:id="rId8"/>
  </p:handoutMasterIdLst>
  <p:sldIdLst>
    <p:sldId id="256" r:id="rId2"/>
    <p:sldId id="257" r:id="rId3"/>
    <p:sldId id="258" r:id="rId4"/>
    <p:sldId id="259" r:id="rId5"/>
    <p:sldId id="260" r:id="rId6"/>
  </p:sldIdLst>
  <p:sldSz cx="9144000" cy="6858000" type="screen4x3"/>
  <p:notesSz cx="6858000" cy="9144000"/>
  <p:custShowLst>
    <p:custShow name="프로그램 실행1" id="0">
      <p:sldLst>
        <p:sld r:id="rId2"/>
        <p:sld r:id="rId4"/>
      </p:sldLst>
    </p:custShow>
    <p:custShow name="프로그램 실행2" id="1">
      <p:sldLst>
        <p:sld r:id="rId2"/>
        <p:sld r:id="rId3"/>
        <p:sld r:id="rId6"/>
      </p:sldLst>
    </p:custShow>
  </p:custShowLst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1" d="100"/>
          <a:sy n="61" d="100"/>
        </p:scale>
        <p:origin x="-96" y="-6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66" d="100"/>
          <a:sy n="66" d="100"/>
        </p:scale>
        <p:origin x="-2634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38706F0-6DD8-479B-9EB5-C961AB7B9E7D}" type="datetimeFigureOut">
              <a:rPr lang="ko-KR" altLang="en-US" smtClean="0"/>
              <a:t>2015-03-20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805C32A-1A7D-43C2-A5B5-71F93109061D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6" name="빗면 5"/>
          <p:cNvSpPr/>
          <p:nvPr/>
        </p:nvSpPr>
        <p:spPr>
          <a:xfrm>
            <a:off x="1629000" y="251520"/>
            <a:ext cx="3600000" cy="720000"/>
          </a:xfrm>
          <a:prstGeom prst="bevel">
            <a:avLst/>
          </a:prstGeom>
          <a:blipFill>
            <a:blip r:embed="rId2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20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돋움체" pitchFamily="49" charset="-127"/>
                <a:ea typeface="돋움체" pitchFamily="49" charset="-127"/>
              </a:rPr>
              <a:t>스태그플레이션</a:t>
            </a:r>
            <a:endParaRPr lang="ko-KR" altLang="en-US" sz="22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돋움체" pitchFamily="49" charset="-127"/>
              <a:ea typeface="돋움체" pitchFamily="49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86464829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91F0CAC-F93D-40CB-8176-F7C45BDB4781}" type="datetimeFigureOut">
              <a:rPr lang="ko-KR" altLang="en-US" smtClean="0"/>
              <a:t>2015-03-20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5DCFB23-66AB-4BF6-8131-E7C44F44189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454212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>
          <a:gsLst>
            <a:gs pos="0">
              <a:srgbClr val="3399FF"/>
            </a:gs>
            <a:gs pos="16000">
              <a:srgbClr val="00CCCC"/>
            </a:gs>
            <a:gs pos="47000">
              <a:srgbClr val="9999FF"/>
            </a:gs>
            <a:gs pos="60001">
              <a:srgbClr val="2E6792"/>
            </a:gs>
            <a:gs pos="71001">
              <a:srgbClr val="3333CC"/>
            </a:gs>
            <a:gs pos="81000">
              <a:srgbClr val="1170FF"/>
            </a:gs>
            <a:gs pos="100000">
              <a:srgbClr val="006699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sz="1600" smtClean="0">
                <a:latin typeface="굴림체" pitchFamily="49" charset="-127"/>
                <a:ea typeface="굴림체" pitchFamily="49" charset="-127"/>
              </a:rPr>
              <a:t>스태그플레이션에 대한 자료입니다</a:t>
            </a:r>
            <a:r>
              <a:rPr lang="en-US" altLang="ko-KR" sz="1600" smtClean="0">
                <a:latin typeface="굴림체" pitchFamily="49" charset="-127"/>
                <a:ea typeface="굴림체" pitchFamily="49" charset="-127"/>
              </a:rPr>
              <a:t>.</a:t>
            </a:r>
            <a:endParaRPr lang="ko-KR" altLang="en-US" sz="1600">
              <a:latin typeface="굴림체" pitchFamily="49" charset="-127"/>
              <a:ea typeface="굴림체" pitchFamily="49" charset="-127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DCFB23-66AB-4BF6-8131-E7C44F441898}" type="slidenum">
              <a:rPr lang="ko-KR" altLang="en-US" smtClean="0"/>
              <a:t>11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4962448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DCFB23-66AB-4BF6-8131-E7C44F441898}" type="slidenum">
              <a:rPr lang="ko-KR" altLang="en-US" smtClean="0"/>
              <a:t>12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9327018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DCFB23-66AB-4BF6-8131-E7C44F441898}" type="slidenum">
              <a:rPr lang="ko-KR" altLang="en-US" smtClean="0"/>
              <a:t>13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8980802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DCFB23-66AB-4BF6-8131-E7C44F441898}" type="slidenum">
              <a:rPr lang="ko-KR" altLang="en-US" smtClean="0"/>
              <a:t>14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2291660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직각 삼각형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제목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17" name="부제목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ko-KR" altLang="en-US" smtClean="0"/>
              <a:t>마스터 부제목 스타일 편집</a:t>
            </a:r>
            <a:endParaRPr kumimoji="0" lang="en-US"/>
          </a:p>
        </p:txBody>
      </p:sp>
      <p:grpSp>
        <p:nvGrpSpPr>
          <p:cNvPr id="2" name="그룹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자유형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자유형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자유형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직선 연결선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날짜 개체 틀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E10664BE-359B-460C-B600-7D798DEFDF1F}" type="datetime1">
              <a:rPr lang="ko-KR" altLang="en-US" smtClean="0"/>
              <a:t>2015-03-20</a:t>
            </a:fld>
            <a:endParaRPr lang="ko-KR" altLang="en-US"/>
          </a:p>
        </p:txBody>
      </p:sp>
      <p:sp>
        <p:nvSpPr>
          <p:cNvPr id="19" name="바닥글 개체 틀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ko-KR" altLang="en-US"/>
          </a:p>
        </p:txBody>
      </p:sp>
      <p:sp>
        <p:nvSpPr>
          <p:cNvPr id="27" name="슬라이드 번호 개체 틀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16D39FF7-0E2D-4A6E-B32E-0FD59F4F73CA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  <p:transition spd="slow" advClick="0" advTm="55000">
    <p:push dir="d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lang="ko-KR" altLang="en-US" smtClean="0"/>
              <a:t>둘째 수준</a:t>
            </a:r>
          </a:p>
          <a:p>
            <a:pPr lvl="2" eaLnBrk="1" latinLnBrk="0" hangingPunct="1"/>
            <a:r>
              <a:rPr lang="ko-KR" altLang="en-US" smtClean="0"/>
              <a:t>셋째 수준</a:t>
            </a:r>
          </a:p>
          <a:p>
            <a:pPr lvl="3" eaLnBrk="1" latinLnBrk="0" hangingPunct="1"/>
            <a:r>
              <a:rPr lang="ko-KR" altLang="en-US" smtClean="0"/>
              <a:t>넷째 수준</a:t>
            </a:r>
          </a:p>
          <a:p>
            <a:pPr lvl="4" eaLnBrk="1" latinLnBrk="0" hangingPunct="1"/>
            <a:r>
              <a:rPr lang="ko-KR" altLang="en-US" smtClean="0"/>
              <a:t>다섯째 수준</a:t>
            </a:r>
            <a:endParaRPr kumimoji="0"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74B0E0E-0CD0-4F0C-85E7-159B023C9308}" type="datetime1">
              <a:rPr lang="ko-KR" altLang="en-US" smtClean="0"/>
              <a:t>2015-03-20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6D39FF7-0E2D-4A6E-B32E-0FD59F4F73CA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  <p:transition spd="slow" advClick="0" advTm="55000">
    <p:push dir="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lang="ko-KR" altLang="en-US" smtClean="0"/>
              <a:t>둘째 수준</a:t>
            </a:r>
          </a:p>
          <a:p>
            <a:pPr lvl="2" eaLnBrk="1" latinLnBrk="0" hangingPunct="1"/>
            <a:r>
              <a:rPr lang="ko-KR" altLang="en-US" smtClean="0"/>
              <a:t>셋째 수준</a:t>
            </a:r>
          </a:p>
          <a:p>
            <a:pPr lvl="3" eaLnBrk="1" latinLnBrk="0" hangingPunct="1"/>
            <a:r>
              <a:rPr lang="ko-KR" altLang="en-US" smtClean="0"/>
              <a:t>넷째 수준</a:t>
            </a:r>
          </a:p>
          <a:p>
            <a:pPr lvl="4" eaLnBrk="1" latinLnBrk="0" hangingPunct="1"/>
            <a:r>
              <a:rPr lang="ko-KR" altLang="en-US" smtClean="0"/>
              <a:t>다섯째 수준</a:t>
            </a:r>
            <a:endParaRPr kumimoji="0"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6FF5C37-B99F-49D2-8E8C-F6A3B824801F}" type="datetime1">
              <a:rPr lang="ko-KR" altLang="en-US" smtClean="0"/>
              <a:t>2015-03-20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6D39FF7-0E2D-4A6E-B32E-0FD59F4F73CA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  <p:transition spd="slow" advClick="0" advTm="55000">
    <p:push dir="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lang="ko-KR" altLang="en-US" smtClean="0"/>
              <a:t>둘째 수준</a:t>
            </a:r>
          </a:p>
          <a:p>
            <a:pPr lvl="2" eaLnBrk="1" latinLnBrk="0" hangingPunct="1"/>
            <a:r>
              <a:rPr lang="ko-KR" altLang="en-US" smtClean="0"/>
              <a:t>셋째 수준</a:t>
            </a:r>
          </a:p>
          <a:p>
            <a:pPr lvl="3" eaLnBrk="1" latinLnBrk="0" hangingPunct="1"/>
            <a:r>
              <a:rPr lang="ko-KR" altLang="en-US" smtClean="0"/>
              <a:t>넷째 수준</a:t>
            </a:r>
          </a:p>
          <a:p>
            <a:pPr lvl="4" eaLnBrk="1" latinLnBrk="0" hangingPunct="1"/>
            <a:r>
              <a:rPr lang="ko-KR" altLang="en-US" smtClean="0"/>
              <a:t>다섯째 수준</a:t>
            </a:r>
            <a:endParaRPr kumimoji="0"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D5FF8A5-09FA-4C70-9239-8E10E6FABE03}" type="datetime1">
              <a:rPr lang="ko-KR" altLang="en-US" smtClean="0"/>
              <a:t>2015-03-20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6D39FF7-0E2D-4A6E-B32E-0FD59F4F73CA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7" name="제목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</p:spTree>
  </p:cSld>
  <p:clrMapOvr>
    <a:masterClrMapping/>
  </p:clrMapOvr>
  <p:transition spd="slow" advClick="0" advTm="55000">
    <p:push dir="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A8FCFE6-067D-423A-8803-BD71A3F72D43}" type="datetime1">
              <a:rPr lang="ko-KR" altLang="en-US" smtClean="0"/>
              <a:t>2015-03-20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6D39FF7-0E2D-4A6E-B32E-0FD59F4F73CA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7" name="갈매기형 수장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갈매기형 수장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 advClick="0" advTm="55000">
    <p:push dir="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lang="ko-KR" altLang="en-US" smtClean="0"/>
              <a:t>둘째 수준</a:t>
            </a:r>
          </a:p>
          <a:p>
            <a:pPr lvl="2" eaLnBrk="1" latinLnBrk="0" hangingPunct="1"/>
            <a:r>
              <a:rPr lang="ko-KR" altLang="en-US" smtClean="0"/>
              <a:t>셋째 수준</a:t>
            </a:r>
          </a:p>
          <a:p>
            <a:pPr lvl="3" eaLnBrk="1" latinLnBrk="0" hangingPunct="1"/>
            <a:r>
              <a:rPr lang="ko-KR" altLang="en-US" smtClean="0"/>
              <a:t>넷째 수준</a:t>
            </a:r>
          </a:p>
          <a:p>
            <a:pPr lvl="4" eaLnBrk="1" latinLnBrk="0" hangingPunct="1"/>
            <a:r>
              <a:rPr lang="ko-KR" altLang="en-US" smtClean="0"/>
              <a:t>다섯째 수준</a:t>
            </a:r>
            <a:endParaRPr kumimoji="0" 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lang="ko-KR" altLang="en-US" smtClean="0"/>
              <a:t>둘째 수준</a:t>
            </a:r>
          </a:p>
          <a:p>
            <a:pPr lvl="2" eaLnBrk="1" latinLnBrk="0" hangingPunct="1"/>
            <a:r>
              <a:rPr lang="ko-KR" altLang="en-US" smtClean="0"/>
              <a:t>셋째 수준</a:t>
            </a:r>
          </a:p>
          <a:p>
            <a:pPr lvl="3" eaLnBrk="1" latinLnBrk="0" hangingPunct="1"/>
            <a:r>
              <a:rPr lang="ko-KR" altLang="en-US" smtClean="0"/>
              <a:t>넷째 수준</a:t>
            </a:r>
          </a:p>
          <a:p>
            <a:pPr lvl="4" eaLnBrk="1" latinLnBrk="0" hangingPunct="1"/>
            <a:r>
              <a:rPr lang="ko-KR" altLang="en-US" smtClean="0"/>
              <a:t>다섯째 수준</a:t>
            </a:r>
            <a:endParaRPr kumimoji="0" 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ADC57F2-8A27-4891-9E5F-9F0EBE50BE5D}" type="datetime1">
              <a:rPr lang="ko-KR" altLang="en-US" smtClean="0"/>
              <a:t>2015-03-20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6D39FF7-0E2D-4A6E-B32E-0FD59F4F73CA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8" name="제목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 advClick="0" advTm="55000">
    <p:push dir="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비교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ko-KR" altLang="en-US" smtClean="0"/>
              <a:t>마스터 텍스트 스타일을 편집합니다</a:t>
            </a:r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ko-KR" altLang="en-US" smtClean="0"/>
              <a:t>마스터 텍스트 스타일을 편집합니다</a:t>
            </a:r>
          </a:p>
        </p:txBody>
      </p:sp>
      <p:sp>
        <p:nvSpPr>
          <p:cNvPr id="5" name="내용 개체 틀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lang="ko-KR" altLang="en-US" smtClean="0"/>
              <a:t>둘째 수준</a:t>
            </a:r>
          </a:p>
          <a:p>
            <a:pPr lvl="2" eaLnBrk="1" latinLnBrk="0" hangingPunct="1"/>
            <a:r>
              <a:rPr lang="ko-KR" altLang="en-US" smtClean="0"/>
              <a:t>셋째 수준</a:t>
            </a:r>
          </a:p>
          <a:p>
            <a:pPr lvl="3" eaLnBrk="1" latinLnBrk="0" hangingPunct="1"/>
            <a:r>
              <a:rPr lang="ko-KR" altLang="en-US" smtClean="0"/>
              <a:t>넷째 수준</a:t>
            </a:r>
          </a:p>
          <a:p>
            <a:pPr lvl="4" eaLnBrk="1" latinLnBrk="0" hangingPunct="1"/>
            <a:r>
              <a:rPr lang="ko-KR" altLang="en-US" smtClean="0"/>
              <a:t>다섯째 수준</a:t>
            </a:r>
            <a:endParaRPr kumimoji="0" lang="en-US"/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lang="ko-KR" altLang="en-US" smtClean="0"/>
              <a:t>둘째 수준</a:t>
            </a:r>
          </a:p>
          <a:p>
            <a:pPr lvl="2" eaLnBrk="1" latinLnBrk="0" hangingPunct="1"/>
            <a:r>
              <a:rPr lang="ko-KR" altLang="en-US" smtClean="0"/>
              <a:t>셋째 수준</a:t>
            </a:r>
          </a:p>
          <a:p>
            <a:pPr lvl="3" eaLnBrk="1" latinLnBrk="0" hangingPunct="1"/>
            <a:r>
              <a:rPr lang="ko-KR" altLang="en-US" smtClean="0"/>
              <a:t>넷째 수준</a:t>
            </a:r>
          </a:p>
          <a:p>
            <a:pPr lvl="4" eaLnBrk="1" latinLnBrk="0" hangingPunct="1"/>
            <a:r>
              <a:rPr lang="ko-KR" altLang="en-US" smtClean="0"/>
              <a:t>다섯째 수준</a:t>
            </a:r>
            <a:endParaRPr kumimoji="0" 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E84AE91-036C-4FF7-B9FE-82E7B1162762}" type="datetime1">
              <a:rPr lang="ko-KR" altLang="en-US" smtClean="0"/>
              <a:t>2015-03-20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6D39FF7-0E2D-4A6E-B32E-0FD59F4F73CA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 advClick="0" advTm="55000">
    <p:push dir="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5CE0F51-22C7-40E4-809A-E01D95D93364}" type="datetime1">
              <a:rPr lang="ko-KR" altLang="en-US" smtClean="0"/>
              <a:t>2015-03-20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6D39FF7-0E2D-4A6E-B32E-0FD59F4F73CA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6" name="제목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 advClick="0" advTm="55000">
    <p:push dir="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91B0FD3-60B3-42E1-959D-8170E8AF6D0A}" type="datetime1">
              <a:rPr lang="ko-KR" altLang="en-US" smtClean="0"/>
              <a:t>2015-03-20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6D39FF7-0E2D-4A6E-B32E-0FD59F4F73CA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  <p:transition spd="slow" advClick="0" advTm="55000">
    <p:push dir="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캡션 있는 콘텐츠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lang="ko-KR" altLang="en-US" smtClean="0"/>
              <a:t>둘째 수준</a:t>
            </a:r>
          </a:p>
          <a:p>
            <a:pPr lvl="2" eaLnBrk="1" latinLnBrk="0" hangingPunct="1"/>
            <a:r>
              <a:rPr lang="ko-KR" altLang="en-US" smtClean="0"/>
              <a:t>셋째 수준</a:t>
            </a:r>
          </a:p>
          <a:p>
            <a:pPr lvl="3" eaLnBrk="1" latinLnBrk="0" hangingPunct="1"/>
            <a:r>
              <a:rPr lang="ko-KR" altLang="en-US" smtClean="0"/>
              <a:t>넷째 수준</a:t>
            </a:r>
          </a:p>
          <a:p>
            <a:pPr lvl="4" eaLnBrk="1" latinLnBrk="0" hangingPunct="1"/>
            <a:r>
              <a:rPr lang="ko-KR" altLang="en-US" smtClean="0"/>
              <a:t>다섯째 수준</a:t>
            </a:r>
            <a:endParaRPr kumimoji="0" 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525A84E1-76D9-46A8-96F6-7FEF26A88463}" type="datetime1">
              <a:rPr lang="ko-KR" altLang="en-US" smtClean="0"/>
              <a:t>2015-03-20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6D39FF7-0E2D-4A6E-B32E-0FD59F4F73CA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 advClick="0" advTm="55000">
    <p:push dir="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캡션 있는 그림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ko-KR" altLang="en-US" smtClean="0"/>
              <a:t>마스터 텍스트 스타일을 편집합니다</a:t>
            </a:r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ko-KR" altLang="en-US" smtClean="0"/>
              <a:t>그림을 추가하려면 아이콘을 클릭하십시오</a:t>
            </a:r>
            <a:endParaRPr kumimoji="0" lang="en-US" dirty="0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1E1B3560-D0A7-441E-9654-21CC10E79619}" type="datetime1">
              <a:rPr lang="ko-KR" altLang="en-US" smtClean="0"/>
              <a:t>2015-03-20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16D39FF7-0E2D-4A6E-B32E-0FD59F4F73CA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8" name="자유형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자유형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직각 삼각형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직선 연결선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갈매기형 수장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갈매기형 수장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 advClick="0" advTm="55000">
    <p:push dir="d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자유형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자유형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직각 삼각형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직선 연결선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제목 개체 틀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30" name="텍스트 개체 틀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kumimoji="0" lang="ko-KR" altLang="en-US" smtClean="0"/>
              <a:t>둘째 수준</a:t>
            </a:r>
          </a:p>
          <a:p>
            <a:pPr lvl="2" eaLnBrk="1" latinLnBrk="0" hangingPunct="1"/>
            <a:r>
              <a:rPr kumimoji="0" lang="ko-KR" altLang="en-US" smtClean="0"/>
              <a:t>셋째 수준</a:t>
            </a:r>
          </a:p>
          <a:p>
            <a:pPr lvl="3" eaLnBrk="1" latinLnBrk="0" hangingPunct="1"/>
            <a:r>
              <a:rPr kumimoji="0" lang="ko-KR" altLang="en-US" smtClean="0"/>
              <a:t>넷째 수준</a:t>
            </a:r>
          </a:p>
          <a:p>
            <a:pPr lvl="4" eaLnBrk="1" latinLnBrk="0" hangingPunct="1"/>
            <a:r>
              <a:rPr kumimoji="0" lang="ko-KR" altLang="en-US" smtClean="0"/>
              <a:t>다섯째 수준</a:t>
            </a:r>
            <a:endParaRPr kumimoji="0" lang="en-US"/>
          </a:p>
        </p:txBody>
      </p:sp>
      <p:sp>
        <p:nvSpPr>
          <p:cNvPr id="10" name="날짜 개체 틀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677EB308-BE18-4972-8139-E3D20510B43C}" type="datetime1">
              <a:rPr lang="ko-KR" altLang="en-US" smtClean="0"/>
              <a:t>2015-03-20</a:t>
            </a:fld>
            <a:endParaRPr lang="ko-KR" altLang="en-US"/>
          </a:p>
        </p:txBody>
      </p:sp>
      <p:sp>
        <p:nvSpPr>
          <p:cNvPr id="22" name="바닥글 개체 틀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ko-KR" altLang="en-US"/>
          </a:p>
        </p:txBody>
      </p:sp>
      <p:sp>
        <p:nvSpPr>
          <p:cNvPr id="18" name="슬라이드 번호 개체 틀 17"/>
          <p:cNvSpPr>
            <a:spLocks noGrp="1"/>
          </p:cNvSpPr>
          <p:nvPr>
            <p:ph type="sldNum" sz="quarter" idx="4"/>
          </p:nvPr>
        </p:nvSpPr>
        <p:spPr>
          <a:xfrm>
            <a:off x="8100392" y="6407944"/>
            <a:ext cx="912640" cy="450056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2500" b="0">
                <a:solidFill>
                  <a:schemeClr val="tx1"/>
                </a:solidFill>
              </a:defRPr>
            </a:lvl1pPr>
            <a:extLst/>
          </a:lstStyle>
          <a:p>
            <a:fld id="{16D39FF7-0E2D-4A6E-B32E-0FD59F4F73CA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2" name="TextBox 1"/>
          <p:cNvSpPr txBox="1"/>
          <p:nvPr userDrawn="1"/>
        </p:nvSpPr>
        <p:spPr>
          <a:xfrm>
            <a:off x="7885092" y="40849"/>
            <a:ext cx="1223412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ko-KR" sz="2700" kern="1200" dirty="0" smtClean="0">
                <a:solidFill>
                  <a:schemeClr val="tx1"/>
                </a:solidFill>
                <a:effectLst/>
                <a:latin typeface="바탕체" pitchFamily="17" charset="-127"/>
                <a:ea typeface="바탕체" pitchFamily="17" charset="-127"/>
                <a:cs typeface="+mn-cs"/>
              </a:rPr>
              <a:t>○○○</a:t>
            </a:r>
            <a:endParaRPr lang="ko-KR" altLang="en-US" sz="2700" dirty="0">
              <a:latin typeface="바탕체" pitchFamily="17" charset="-127"/>
              <a:ea typeface="바탕체" pitchFamily="17" charset="-127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 advClick="0" advTm="55000">
    <p:push dir="d"/>
  </p:transition>
  <p:hf hdr="0" ftr="0" dt="0"/>
  <p:txStyles>
    <p:titleStyle>
      <a:lvl1pPr algn="l" rtl="0" eaLnBrk="1" latinLnBrk="1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1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1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1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1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1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1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1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1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1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1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1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1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1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1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1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1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1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1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-test.co.kr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hyperlink" Target="notepad.exe" TargetMode="Externa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부제목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ko-KR" altLang="en-US" sz="3700" dirty="0" smtClean="0">
                <a:latin typeface="돋움체" pitchFamily="49" charset="-127"/>
                <a:ea typeface="돋움체" pitchFamily="49" charset="-127"/>
                <a:hlinkClick r:id="rId3"/>
              </a:rPr>
              <a:t>하이퍼링크</a:t>
            </a:r>
            <a:endParaRPr lang="ko-KR" altLang="en-US" sz="3700" dirty="0">
              <a:latin typeface="돋움체" pitchFamily="49" charset="-127"/>
              <a:ea typeface="돋움체" pitchFamily="49" charset="-127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D39FF7-0E2D-4A6E-B32E-0FD59F4F73CA}" type="slidenum">
              <a:rPr lang="ko-KR" altLang="en-US" smtClean="0"/>
              <a:t>11</a:t>
            </a:fld>
            <a:endParaRPr lang="ko-KR" altLang="en-US"/>
          </a:p>
        </p:txBody>
      </p:sp>
      <p:sp>
        <p:nvSpPr>
          <p:cNvPr id="5" name="직사각형 4"/>
          <p:cNvSpPr/>
          <p:nvPr/>
        </p:nvSpPr>
        <p:spPr>
          <a:xfrm>
            <a:off x="1692000" y="1484783"/>
            <a:ext cx="5760000" cy="108000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ko-KR" altLang="en-US" sz="60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궁서체" pitchFamily="17" charset="-127"/>
                <a:ea typeface="궁서체" pitchFamily="17" charset="-127"/>
              </a:rPr>
              <a:t>스태그플레이션</a:t>
            </a:r>
            <a:endParaRPr lang="en-US" altLang="ko-KR" sz="60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궁서체" pitchFamily="17" charset="-127"/>
              <a:ea typeface="궁서체" pitchFamily="17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035987940"/>
      </p:ext>
    </p:extLst>
  </p:cSld>
  <p:clrMapOvr>
    <a:masterClrMapping/>
  </p:clrMapOvr>
  <p:transition spd="slow" advClick="0" advTm="55000">
    <p:push dir="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내용 개체 틀 7"/>
          <p:cNvPicPr>
            <a:picLocks noGrp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537" y="2477294"/>
            <a:ext cx="3960000" cy="2520000"/>
          </a:xfrm>
        </p:spPr>
      </p:pic>
      <p:sp>
        <p:nvSpPr>
          <p:cNvPr id="7" name="내용 개체 틀 6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pPr>
              <a:lnSpc>
                <a:spcPts val="3200"/>
              </a:lnSpc>
              <a:buSzPct val="80000"/>
              <a:buFont typeface="Wingdings" pitchFamily="2" charset="2"/>
              <a:buChar char=""/>
            </a:pPr>
            <a:r>
              <a:rPr lang="ko-KR" altLang="en-US" sz="3000" u="sng" dirty="0" smtClean="0">
                <a:latin typeface="굴림체" pitchFamily="49" charset="-127"/>
                <a:ea typeface="굴림체" pitchFamily="49" charset="-127"/>
              </a:rPr>
              <a:t>용어</a:t>
            </a:r>
            <a:endParaRPr lang="ko-KR" altLang="en-US" sz="3000" u="sng" dirty="0">
              <a:latin typeface="굴림체" pitchFamily="49" charset="-127"/>
              <a:ea typeface="굴림체" pitchFamily="49" charset="-127"/>
            </a:endParaRPr>
          </a:p>
          <a:p>
            <a:pPr lvl="1">
              <a:lnSpc>
                <a:spcPts val="3200"/>
              </a:lnSpc>
            </a:pPr>
            <a:r>
              <a:rPr lang="ko-KR" altLang="en-US" sz="2500" u="sng" dirty="0">
                <a:latin typeface="굴림체" pitchFamily="49" charset="-127"/>
                <a:ea typeface="굴림체" pitchFamily="49" charset="-127"/>
              </a:rPr>
              <a:t>침체를 의미하는 </a:t>
            </a:r>
            <a:r>
              <a:rPr lang="ko-KR" altLang="en-US" sz="2500" u="sng" dirty="0" err="1">
                <a:latin typeface="굴림체" pitchFamily="49" charset="-127"/>
                <a:ea typeface="굴림체" pitchFamily="49" charset="-127"/>
              </a:rPr>
              <a:t>스태그네이션</a:t>
            </a:r>
            <a:r>
              <a:rPr lang="en-US" altLang="ko-KR" sz="2500" u="sng" dirty="0">
                <a:latin typeface="굴림체" pitchFamily="49" charset="-127"/>
                <a:ea typeface="굴림체" pitchFamily="49" charset="-127"/>
              </a:rPr>
              <a:t>(stagnation) </a:t>
            </a:r>
          </a:p>
          <a:p>
            <a:pPr lvl="1">
              <a:lnSpc>
                <a:spcPts val="3200"/>
              </a:lnSpc>
            </a:pPr>
            <a:r>
              <a:rPr lang="ko-KR" altLang="en-US" sz="2500" u="sng" dirty="0">
                <a:latin typeface="굴림체" pitchFamily="49" charset="-127"/>
                <a:ea typeface="굴림체" pitchFamily="49" charset="-127"/>
              </a:rPr>
              <a:t>물가 상승인 인플레이션</a:t>
            </a:r>
            <a:r>
              <a:rPr lang="en-US" altLang="ko-KR" sz="2500" u="sng" dirty="0">
                <a:latin typeface="굴림체" pitchFamily="49" charset="-127"/>
                <a:ea typeface="굴림체" pitchFamily="49" charset="-127"/>
              </a:rPr>
              <a:t>(inflation</a:t>
            </a:r>
            <a:r>
              <a:rPr lang="en-US" altLang="ko-KR" sz="2500" u="sng" dirty="0" smtClean="0">
                <a:latin typeface="굴림체" pitchFamily="49" charset="-127"/>
                <a:ea typeface="굴림체" pitchFamily="49" charset="-127"/>
              </a:rPr>
              <a:t>)</a:t>
            </a:r>
            <a:endParaRPr lang="en-US" altLang="ko-KR" sz="2500" u="sng" dirty="0">
              <a:latin typeface="굴림체" pitchFamily="49" charset="-127"/>
              <a:ea typeface="굴림체" pitchFamily="49" charset="-127"/>
            </a:endParaRPr>
          </a:p>
          <a:p>
            <a:pPr>
              <a:lnSpc>
                <a:spcPts val="3200"/>
              </a:lnSpc>
              <a:buSzPct val="80000"/>
              <a:buFont typeface="Wingdings" pitchFamily="2" charset="2"/>
              <a:buChar char=""/>
            </a:pPr>
            <a:r>
              <a:rPr lang="ko-KR" altLang="en-US" sz="3000" u="sng" dirty="0" smtClean="0">
                <a:latin typeface="굴림체" pitchFamily="49" charset="-127"/>
                <a:ea typeface="굴림체" pitchFamily="49" charset="-127"/>
              </a:rPr>
              <a:t>상태</a:t>
            </a:r>
            <a:endParaRPr lang="ko-KR" altLang="en-US" sz="3000" u="sng" dirty="0">
              <a:latin typeface="굴림체" pitchFamily="49" charset="-127"/>
              <a:ea typeface="굴림체" pitchFamily="49" charset="-127"/>
            </a:endParaRPr>
          </a:p>
          <a:p>
            <a:pPr lvl="1">
              <a:lnSpc>
                <a:spcPts val="3200"/>
              </a:lnSpc>
            </a:pPr>
            <a:r>
              <a:rPr lang="ko-KR" altLang="en-US" sz="2500" u="sng" dirty="0">
                <a:latin typeface="굴림체" pitchFamily="49" charset="-127"/>
                <a:ea typeface="굴림체" pitchFamily="49" charset="-127"/>
              </a:rPr>
              <a:t>저성장 </a:t>
            </a:r>
            <a:r>
              <a:rPr lang="ko-KR" altLang="en-US" sz="2500" u="sng" dirty="0" smtClean="0">
                <a:latin typeface="굴림체" pitchFamily="49" charset="-127"/>
                <a:ea typeface="굴림체" pitchFamily="49" charset="-127"/>
              </a:rPr>
              <a:t>고물가</a:t>
            </a:r>
            <a:endParaRPr lang="ko-KR" altLang="en-US" sz="2500" u="sng" dirty="0">
              <a:latin typeface="굴림체" pitchFamily="49" charset="-127"/>
              <a:ea typeface="굴림체" pitchFamily="49" charset="-127"/>
            </a:endParaRPr>
          </a:p>
          <a:p>
            <a:pPr lvl="1">
              <a:lnSpc>
                <a:spcPts val="3200"/>
              </a:lnSpc>
            </a:pPr>
            <a:r>
              <a:rPr lang="ko-KR" altLang="en-US" sz="2500" u="sng" dirty="0">
                <a:latin typeface="굴림체" pitchFamily="49" charset="-127"/>
                <a:ea typeface="굴림체" pitchFamily="49" charset="-127"/>
              </a:rPr>
              <a:t>경기가 침체된 상황에서도 물가 </a:t>
            </a:r>
            <a:r>
              <a:rPr lang="ko-KR" altLang="en-US" sz="2500" u="sng" dirty="0" smtClean="0">
                <a:latin typeface="굴림체" pitchFamily="49" charset="-127"/>
                <a:ea typeface="굴림체" pitchFamily="49" charset="-127"/>
              </a:rPr>
              <a:t>상승</a:t>
            </a:r>
            <a:endParaRPr lang="ko-KR" altLang="en-US" sz="2500" u="sng" dirty="0">
              <a:latin typeface="굴림체" pitchFamily="49" charset="-127"/>
              <a:ea typeface="굴림체" pitchFamily="49" charset="-127"/>
            </a:endParaRPr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D39FF7-0E2D-4A6E-B32E-0FD59F4F73CA}" type="slidenum">
              <a:rPr lang="ko-KR" altLang="en-US" smtClean="0"/>
              <a:t>12</a:t>
            </a:fld>
            <a:endParaRPr lang="ko-KR" altLang="en-US"/>
          </a:p>
        </p:txBody>
      </p:sp>
      <p:sp>
        <p:nvSpPr>
          <p:cNvPr id="5" name="제목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ko-KR" altLang="en-US" sz="4500" dirty="0">
                <a:latin typeface="바탕체" pitchFamily="17" charset="-127"/>
                <a:ea typeface="바탕체" pitchFamily="17" charset="-127"/>
              </a:rPr>
              <a:t>스태그플레이션의 의미</a:t>
            </a:r>
          </a:p>
        </p:txBody>
      </p:sp>
    </p:spTree>
    <p:extLst>
      <p:ext uri="{BB962C8B-B14F-4D97-AF65-F5344CB8AC3E}">
        <p14:creationId xmlns:p14="http://schemas.microsoft.com/office/powerpoint/2010/main" val="1142644432"/>
      </p:ext>
    </p:extLst>
  </p:cSld>
  <p:clrMapOvr>
    <a:masterClrMapping/>
  </p:clrMapOvr>
  <p:transition spd="slow" advClick="0" advTm="55000">
    <p:push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0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3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8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6" presetClass="entr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1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6" presetClass="entr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4" dur="5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내용 개체 틀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898253787"/>
              </p:ext>
            </p:extLst>
          </p:nvPr>
        </p:nvGraphicFramePr>
        <p:xfrm>
          <a:off x="457200" y="1481138"/>
          <a:ext cx="8229600" cy="439613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45920"/>
                <a:gridCol w="1645920"/>
                <a:gridCol w="1645920"/>
                <a:gridCol w="1645920"/>
                <a:gridCol w="1645920"/>
              </a:tblGrid>
              <a:tr h="732689"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ko-KR" altLang="en-US" sz="2500" dirty="0" smtClean="0">
                          <a:latin typeface="궁서체" pitchFamily="17" charset="-127"/>
                          <a:ea typeface="궁서체" pitchFamily="17" charset="-127"/>
                        </a:rPr>
                        <a:t>국가</a:t>
                      </a:r>
                      <a:endParaRPr lang="ko-KR" altLang="en-US" sz="2500" dirty="0">
                        <a:latin typeface="궁서체" pitchFamily="17" charset="-127"/>
                        <a:ea typeface="궁서체" pitchFamily="17" charset="-127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algn="ctr" latinLnBrk="1"/>
                      <a:r>
                        <a:rPr lang="ko-KR" altLang="en-US" sz="2500" dirty="0" smtClean="0">
                          <a:latin typeface="궁서체" pitchFamily="17" charset="-127"/>
                          <a:ea typeface="궁서체" pitchFamily="17" charset="-127"/>
                        </a:rPr>
                        <a:t>기간</a:t>
                      </a:r>
                      <a:endParaRPr lang="ko-KR" altLang="en-US" sz="2500" dirty="0">
                        <a:latin typeface="궁서체" pitchFamily="17" charset="-127"/>
                        <a:ea typeface="궁서체" pitchFamily="17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732689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2500" dirty="0" smtClean="0">
                          <a:latin typeface="궁서체" pitchFamily="17" charset="-127"/>
                          <a:ea typeface="궁서체" pitchFamily="17" charset="-127"/>
                        </a:rPr>
                        <a:t>1</a:t>
                      </a:r>
                      <a:r>
                        <a:rPr lang="ko-KR" altLang="en-US" sz="2500" dirty="0" smtClean="0">
                          <a:latin typeface="궁서체" pitchFamily="17" charset="-127"/>
                          <a:ea typeface="궁서체" pitchFamily="17" charset="-127"/>
                        </a:rPr>
                        <a:t>분기</a:t>
                      </a:r>
                      <a:endParaRPr lang="ko-KR" altLang="en-US" sz="2500" dirty="0">
                        <a:latin typeface="궁서체" pitchFamily="17" charset="-127"/>
                        <a:ea typeface="궁서체" pitchFamily="17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2500" dirty="0" smtClean="0">
                          <a:latin typeface="궁서체" pitchFamily="17" charset="-127"/>
                          <a:ea typeface="궁서체" pitchFamily="17" charset="-127"/>
                        </a:rPr>
                        <a:t>2</a:t>
                      </a:r>
                      <a:r>
                        <a:rPr lang="ko-KR" altLang="en-US" sz="2500" dirty="0" smtClean="0">
                          <a:latin typeface="궁서체" pitchFamily="17" charset="-127"/>
                          <a:ea typeface="궁서체" pitchFamily="17" charset="-127"/>
                        </a:rPr>
                        <a:t>분기</a:t>
                      </a:r>
                      <a:endParaRPr lang="ko-KR" altLang="en-US" sz="2500" dirty="0">
                        <a:latin typeface="궁서체" pitchFamily="17" charset="-127"/>
                        <a:ea typeface="궁서체" pitchFamily="17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2500" dirty="0" smtClean="0">
                          <a:latin typeface="궁서체" pitchFamily="17" charset="-127"/>
                          <a:ea typeface="궁서체" pitchFamily="17" charset="-127"/>
                        </a:rPr>
                        <a:t>3</a:t>
                      </a:r>
                      <a:r>
                        <a:rPr lang="ko-KR" altLang="en-US" sz="2500" dirty="0" smtClean="0">
                          <a:latin typeface="궁서체" pitchFamily="17" charset="-127"/>
                          <a:ea typeface="궁서체" pitchFamily="17" charset="-127"/>
                        </a:rPr>
                        <a:t>분기</a:t>
                      </a:r>
                      <a:endParaRPr lang="ko-KR" altLang="en-US" sz="2500" dirty="0">
                        <a:latin typeface="궁서체" pitchFamily="17" charset="-127"/>
                        <a:ea typeface="궁서체" pitchFamily="17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2500" dirty="0" smtClean="0">
                          <a:latin typeface="궁서체" pitchFamily="17" charset="-127"/>
                          <a:ea typeface="궁서체" pitchFamily="17" charset="-127"/>
                        </a:rPr>
                        <a:t>4</a:t>
                      </a:r>
                      <a:r>
                        <a:rPr lang="ko-KR" altLang="en-US" sz="2500" dirty="0" smtClean="0">
                          <a:latin typeface="궁서체" pitchFamily="17" charset="-127"/>
                          <a:ea typeface="궁서체" pitchFamily="17" charset="-127"/>
                        </a:rPr>
                        <a:t>분기</a:t>
                      </a:r>
                      <a:endParaRPr lang="ko-KR" altLang="en-US" sz="2500" dirty="0">
                        <a:latin typeface="궁서체" pitchFamily="17" charset="-127"/>
                        <a:ea typeface="궁서체" pitchFamily="17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32689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2500" smtClean="0">
                          <a:latin typeface="궁서체" pitchFamily="17" charset="-127"/>
                          <a:ea typeface="궁서체" pitchFamily="17" charset="-127"/>
                        </a:rPr>
                        <a:t>한국</a:t>
                      </a:r>
                      <a:endParaRPr lang="ko-KR" altLang="en-US" sz="2500">
                        <a:latin typeface="궁서체" pitchFamily="17" charset="-127"/>
                        <a:ea typeface="궁서체" pitchFamily="17" charset="-127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2500" dirty="0" smtClean="0">
                          <a:latin typeface="궁서체" pitchFamily="17" charset="-127"/>
                          <a:ea typeface="궁서체" pitchFamily="17" charset="-127"/>
                        </a:rPr>
                        <a:t>-6.39</a:t>
                      </a:r>
                      <a:endParaRPr lang="ko-KR" altLang="en-US" sz="2500" dirty="0">
                        <a:latin typeface="궁서체" pitchFamily="17" charset="-127"/>
                        <a:ea typeface="궁서체" pitchFamily="17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2500" dirty="0" smtClean="0">
                          <a:latin typeface="궁서체" pitchFamily="17" charset="-127"/>
                          <a:ea typeface="궁서체" pitchFamily="17" charset="-127"/>
                        </a:rPr>
                        <a:t>-7.39</a:t>
                      </a:r>
                      <a:endParaRPr lang="ko-KR" altLang="en-US" sz="2500" dirty="0">
                        <a:latin typeface="궁서체" pitchFamily="17" charset="-127"/>
                        <a:ea typeface="궁서체" pitchFamily="17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2500" dirty="0" smtClean="0">
                          <a:latin typeface="궁서체" pitchFamily="17" charset="-127"/>
                          <a:ea typeface="궁서체" pitchFamily="17" charset="-127"/>
                        </a:rPr>
                        <a:t>-10.48</a:t>
                      </a:r>
                      <a:endParaRPr lang="ko-KR" altLang="en-US" sz="2500" dirty="0">
                        <a:latin typeface="궁서체" pitchFamily="17" charset="-127"/>
                        <a:ea typeface="궁서체" pitchFamily="17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2500" smtClean="0">
                          <a:latin typeface="궁서체" pitchFamily="17" charset="-127"/>
                          <a:ea typeface="궁서체" pitchFamily="17" charset="-127"/>
                        </a:rPr>
                        <a:t>6.03</a:t>
                      </a:r>
                      <a:endParaRPr lang="ko-KR" altLang="en-US" sz="2500">
                        <a:latin typeface="궁서체" pitchFamily="17" charset="-127"/>
                        <a:ea typeface="궁서체" pitchFamily="17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32689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2500" smtClean="0">
                          <a:latin typeface="궁서체" pitchFamily="17" charset="-127"/>
                          <a:ea typeface="궁서체" pitchFamily="17" charset="-127"/>
                        </a:rPr>
                        <a:t>미국</a:t>
                      </a:r>
                      <a:endParaRPr lang="ko-KR" altLang="en-US" sz="2500">
                        <a:latin typeface="궁서체" pitchFamily="17" charset="-127"/>
                        <a:ea typeface="궁서체" pitchFamily="17" charset="-127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2500" smtClean="0">
                          <a:latin typeface="궁서체" pitchFamily="17" charset="-127"/>
                          <a:ea typeface="궁서체" pitchFamily="17" charset="-127"/>
                        </a:rPr>
                        <a:t>-11.53</a:t>
                      </a:r>
                      <a:endParaRPr lang="ko-KR" altLang="en-US" sz="2500">
                        <a:latin typeface="궁서체" pitchFamily="17" charset="-127"/>
                        <a:ea typeface="궁서체" pitchFamily="17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2500" smtClean="0">
                          <a:latin typeface="궁서체" pitchFamily="17" charset="-127"/>
                          <a:ea typeface="궁서체" pitchFamily="17" charset="-127"/>
                        </a:rPr>
                        <a:t>-12.97</a:t>
                      </a:r>
                      <a:endParaRPr lang="ko-KR" altLang="en-US" sz="2500">
                        <a:latin typeface="궁서체" pitchFamily="17" charset="-127"/>
                        <a:ea typeface="궁서체" pitchFamily="17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2500" dirty="0" smtClean="0">
                          <a:latin typeface="궁서체" pitchFamily="17" charset="-127"/>
                          <a:ea typeface="궁서체" pitchFamily="17" charset="-127"/>
                        </a:rPr>
                        <a:t>-14.48</a:t>
                      </a:r>
                      <a:endParaRPr lang="ko-KR" altLang="en-US" sz="2500" dirty="0">
                        <a:latin typeface="궁서체" pitchFamily="17" charset="-127"/>
                        <a:ea typeface="궁서체" pitchFamily="17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2500" smtClean="0">
                          <a:latin typeface="궁서체" pitchFamily="17" charset="-127"/>
                          <a:ea typeface="궁서체" pitchFamily="17" charset="-127"/>
                        </a:rPr>
                        <a:t>5.77</a:t>
                      </a:r>
                      <a:endParaRPr lang="ko-KR" altLang="en-US" sz="2500">
                        <a:latin typeface="궁서체" pitchFamily="17" charset="-127"/>
                        <a:ea typeface="궁서체" pitchFamily="17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32689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2500" dirty="0" smtClean="0">
                          <a:latin typeface="궁서체" pitchFamily="17" charset="-127"/>
                          <a:ea typeface="궁서체" pitchFamily="17" charset="-127"/>
                        </a:rPr>
                        <a:t>OECD </a:t>
                      </a:r>
                      <a:r>
                        <a:rPr lang="ko-KR" altLang="en-US" sz="2500" dirty="0" smtClean="0">
                          <a:latin typeface="궁서체" pitchFamily="17" charset="-127"/>
                          <a:ea typeface="궁서체" pitchFamily="17" charset="-127"/>
                        </a:rPr>
                        <a:t>평균</a:t>
                      </a:r>
                      <a:endParaRPr lang="ko-KR" altLang="en-US" sz="2500" dirty="0">
                        <a:latin typeface="궁서체" pitchFamily="17" charset="-127"/>
                        <a:ea typeface="궁서체" pitchFamily="17" charset="-127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2500" dirty="0" smtClean="0">
                          <a:latin typeface="궁서체" pitchFamily="17" charset="-127"/>
                          <a:ea typeface="궁서체" pitchFamily="17" charset="-127"/>
                        </a:rPr>
                        <a:t>-0.30</a:t>
                      </a:r>
                      <a:endParaRPr lang="ko-KR" altLang="en-US" sz="2500" dirty="0">
                        <a:latin typeface="궁서체" pitchFamily="17" charset="-127"/>
                        <a:ea typeface="궁서체" pitchFamily="17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2500" smtClean="0">
                          <a:latin typeface="궁서체" pitchFamily="17" charset="-127"/>
                          <a:ea typeface="궁서체" pitchFamily="17" charset="-127"/>
                        </a:rPr>
                        <a:t>-7.74</a:t>
                      </a:r>
                      <a:endParaRPr lang="ko-KR" altLang="en-US" sz="2500">
                        <a:latin typeface="궁서체" pitchFamily="17" charset="-127"/>
                        <a:ea typeface="궁서체" pitchFamily="17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2500" dirty="0" smtClean="0">
                          <a:latin typeface="궁서체" pitchFamily="17" charset="-127"/>
                          <a:ea typeface="궁서체" pitchFamily="17" charset="-127"/>
                        </a:rPr>
                        <a:t>-11.94</a:t>
                      </a:r>
                      <a:endParaRPr lang="ko-KR" altLang="en-US" sz="2500" dirty="0">
                        <a:latin typeface="궁서체" pitchFamily="17" charset="-127"/>
                        <a:ea typeface="궁서체" pitchFamily="17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2500" dirty="0" smtClean="0">
                          <a:latin typeface="궁서체" pitchFamily="17" charset="-127"/>
                          <a:ea typeface="궁서체" pitchFamily="17" charset="-127"/>
                        </a:rPr>
                        <a:t>1.59</a:t>
                      </a:r>
                      <a:endParaRPr lang="ko-KR" altLang="en-US" sz="2500" dirty="0">
                        <a:latin typeface="궁서체" pitchFamily="17" charset="-127"/>
                        <a:ea typeface="궁서체" pitchFamily="17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</a:tr>
              <a:tr h="732689">
                <a:tc gridSpan="5">
                  <a:txBody>
                    <a:bodyPr/>
                    <a:lstStyle/>
                    <a:p>
                      <a:pPr latinLnBrk="1"/>
                      <a:r>
                        <a:rPr lang="ko-KR" altLang="en-US" sz="2500" dirty="0" smtClean="0">
                          <a:latin typeface="궁서체" pitchFamily="17" charset="-127"/>
                          <a:ea typeface="궁서체" pitchFamily="17" charset="-127"/>
                        </a:rPr>
                        <a:t>자료 </a:t>
                      </a:r>
                      <a:r>
                        <a:rPr lang="en-US" altLang="ko-KR" sz="2500" dirty="0" smtClean="0">
                          <a:latin typeface="궁서체" pitchFamily="17" charset="-127"/>
                          <a:ea typeface="궁서체" pitchFamily="17" charset="-127"/>
                        </a:rPr>
                        <a:t>: </a:t>
                      </a:r>
                      <a:r>
                        <a:rPr lang="ko-KR" altLang="en-US" sz="2500" dirty="0" smtClean="0">
                          <a:latin typeface="궁서체" pitchFamily="17" charset="-127"/>
                          <a:ea typeface="궁서체" pitchFamily="17" charset="-127"/>
                        </a:rPr>
                        <a:t>현대경제연구원</a:t>
                      </a:r>
                      <a:endParaRPr lang="ko-KR" altLang="en-US" sz="2500" dirty="0">
                        <a:latin typeface="궁서체" pitchFamily="17" charset="-127"/>
                        <a:ea typeface="궁서체" pitchFamily="17" charset="-127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D39FF7-0E2D-4A6E-B32E-0FD59F4F73CA}" type="slidenum">
              <a:rPr lang="ko-KR" altLang="en-US" smtClean="0"/>
              <a:t>13</a:t>
            </a:fld>
            <a:endParaRPr lang="ko-KR" altLang="en-US"/>
          </a:p>
        </p:txBody>
      </p:sp>
      <p:sp>
        <p:nvSpPr>
          <p:cNvPr id="6" name="제목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ko-KR" altLang="en-US" sz="4200">
                <a:latin typeface="돋움체" pitchFamily="49" charset="-127"/>
                <a:ea typeface="돋움체" pitchFamily="49" charset="-127"/>
              </a:rPr>
              <a:t>스태그플레이션 가능성 지수</a:t>
            </a:r>
          </a:p>
        </p:txBody>
      </p:sp>
    </p:spTree>
    <p:extLst>
      <p:ext uri="{BB962C8B-B14F-4D97-AF65-F5344CB8AC3E}">
        <p14:creationId xmlns:p14="http://schemas.microsoft.com/office/powerpoint/2010/main" val="1722803801"/>
      </p:ext>
    </p:extLst>
  </p:cSld>
  <p:clrMapOvr>
    <a:masterClrMapping/>
  </p:clrMapOvr>
  <p:transition spd="slow" advClick="0" advTm="55000">
    <p:push dir="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>
          <a:gsLst>
            <a:gs pos="0">
              <a:srgbClr val="000000"/>
            </a:gs>
            <a:gs pos="39999">
              <a:srgbClr val="0A128C"/>
            </a:gs>
            <a:gs pos="70000">
              <a:srgbClr val="181CC7"/>
            </a:gs>
            <a:gs pos="88000">
              <a:srgbClr val="7005D4"/>
            </a:gs>
            <a:gs pos="100000">
              <a:srgbClr val="8C3D91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D39FF7-0E2D-4A6E-B32E-0FD59F4F73CA}" type="slidenum">
              <a:rPr lang="ko-KR" altLang="en-US" smtClean="0"/>
              <a:t>14</a:t>
            </a:fld>
            <a:endParaRPr lang="ko-KR" altLang="en-US"/>
          </a:p>
        </p:txBody>
      </p:sp>
      <p:grpSp>
        <p:nvGrpSpPr>
          <p:cNvPr id="5" name="그룹 4"/>
          <p:cNvGrpSpPr/>
          <p:nvPr/>
        </p:nvGrpSpPr>
        <p:grpSpPr>
          <a:xfrm>
            <a:off x="252480" y="405344"/>
            <a:ext cx="8640000" cy="6120000"/>
            <a:chOff x="323528" y="332656"/>
            <a:chExt cx="8136904" cy="6192688"/>
          </a:xfrm>
        </p:grpSpPr>
        <p:sp>
          <p:nvSpPr>
            <p:cNvPr id="6" name="모서리가 둥근 직사각형 5"/>
            <p:cNvSpPr/>
            <p:nvPr/>
          </p:nvSpPr>
          <p:spPr>
            <a:xfrm>
              <a:off x="1043608" y="332656"/>
              <a:ext cx="6624736" cy="792088"/>
            </a:xfrm>
            <a:prstGeom prst="roundRect">
              <a:avLst/>
            </a:prstGeom>
            <a:blipFill>
              <a:blip r:embed="rId3" cstate="print"/>
              <a:tile tx="0" ty="0" sx="100000" sy="100000" flip="none" algn="tl"/>
            </a:blipFill>
            <a:effectLst>
              <a:outerShdw blurRad="50800" dist="38100" dir="16200000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mtClean="0"/>
                <a:t>실물경제와 금융에 미치는 영향</a:t>
              </a:r>
              <a:endParaRPr lang="ko-KR" altLang="en-US"/>
            </a:p>
          </p:txBody>
        </p:sp>
        <p:sp>
          <p:nvSpPr>
            <p:cNvPr id="7" name="모서리가 접힌 도형 6"/>
            <p:cNvSpPr/>
            <p:nvPr/>
          </p:nvSpPr>
          <p:spPr>
            <a:xfrm>
              <a:off x="323528" y="1268760"/>
              <a:ext cx="8136904" cy="5256584"/>
            </a:xfrm>
            <a:prstGeom prst="foldedCorner">
              <a:avLst/>
            </a:prstGeom>
            <a:blipFill>
              <a:blip r:embed="rId4" cstate="print"/>
              <a:tile tx="0" ty="0" sx="100000" sy="100000" flip="none" algn="tl"/>
            </a:blip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8" name="타원 7"/>
            <p:cNvSpPr/>
            <p:nvPr/>
          </p:nvSpPr>
          <p:spPr>
            <a:xfrm>
              <a:off x="827584" y="1628800"/>
              <a:ext cx="2736304" cy="720080"/>
            </a:xfrm>
            <a:prstGeom prst="ellipse">
              <a:avLst/>
            </a:prstGeom>
            <a:blipFill>
              <a:blip r:embed="rId5" cstate="print"/>
              <a:tile tx="0" ty="0" sx="100000" sy="100000" flip="none" algn="tl"/>
            </a:blipFill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dirty="0" smtClean="0"/>
                <a:t>저성장</a:t>
              </a:r>
              <a:endParaRPr lang="ko-KR" altLang="en-US" dirty="0"/>
            </a:p>
          </p:txBody>
        </p:sp>
        <p:sp>
          <p:nvSpPr>
            <p:cNvPr id="9" name="타원 8"/>
            <p:cNvSpPr/>
            <p:nvPr/>
          </p:nvSpPr>
          <p:spPr>
            <a:xfrm>
              <a:off x="5076056" y="1628800"/>
              <a:ext cx="2736304" cy="720080"/>
            </a:xfrm>
            <a:prstGeom prst="ellipse">
              <a:avLst/>
            </a:prstGeom>
            <a:blipFill>
              <a:blip r:embed="rId5" cstate="print"/>
              <a:tile tx="0" ty="0" sx="100000" sy="100000" flip="none" algn="tl"/>
            </a:blipFill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mtClean="0"/>
                <a:t>고물가</a:t>
              </a:r>
              <a:endParaRPr lang="ko-KR" altLang="en-US"/>
            </a:p>
          </p:txBody>
        </p:sp>
        <p:sp>
          <p:nvSpPr>
            <p:cNvPr id="10" name="타원 9"/>
            <p:cNvSpPr/>
            <p:nvPr/>
          </p:nvSpPr>
          <p:spPr>
            <a:xfrm>
              <a:off x="827584" y="4797152"/>
              <a:ext cx="2736304" cy="720080"/>
            </a:xfrm>
            <a:prstGeom prst="ellipse">
              <a:avLst/>
            </a:prstGeom>
            <a:blipFill>
              <a:blip r:embed="rId5" cstate="print"/>
              <a:tile tx="0" ty="0" sx="100000" sy="100000" flip="none" algn="tl"/>
            </a:blipFill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mtClean="0"/>
                <a:t>실물</a:t>
              </a:r>
              <a:endParaRPr lang="ko-KR" altLang="en-US"/>
            </a:p>
          </p:txBody>
        </p:sp>
        <p:sp>
          <p:nvSpPr>
            <p:cNvPr id="11" name="타원 10"/>
            <p:cNvSpPr/>
            <p:nvPr/>
          </p:nvSpPr>
          <p:spPr>
            <a:xfrm>
              <a:off x="5076056" y="4797152"/>
              <a:ext cx="2736304" cy="720080"/>
            </a:xfrm>
            <a:prstGeom prst="ellipse">
              <a:avLst/>
            </a:prstGeom>
            <a:blipFill>
              <a:blip r:embed="rId5" cstate="print"/>
              <a:tile tx="0" ty="0" sx="100000" sy="100000" flip="none" algn="tl"/>
            </a:blipFill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mtClean="0"/>
                <a:t>금융</a:t>
              </a:r>
              <a:endParaRPr lang="ko-KR" altLang="en-US"/>
            </a:p>
          </p:txBody>
        </p:sp>
        <p:sp>
          <p:nvSpPr>
            <p:cNvPr id="12" name="직사각형 11"/>
            <p:cNvSpPr/>
            <p:nvPr/>
          </p:nvSpPr>
          <p:spPr>
            <a:xfrm>
              <a:off x="683568" y="2348880"/>
              <a:ext cx="3024336" cy="648072"/>
            </a:xfrm>
            <a:prstGeom prst="rect">
              <a:avLst/>
            </a:prstGeom>
            <a:blipFill>
              <a:blip r:embed="rId6" cstate="print"/>
              <a:tile tx="0" ty="0" sx="100000" sy="100000" flip="none" algn="tl"/>
            </a:blip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dirty="0" smtClean="0"/>
                <a:t>수출 건설 경기 위축</a:t>
              </a:r>
              <a:endParaRPr lang="ko-KR" altLang="en-US" dirty="0"/>
            </a:p>
          </p:txBody>
        </p:sp>
        <p:sp>
          <p:nvSpPr>
            <p:cNvPr id="13" name="직사각형 12"/>
            <p:cNvSpPr/>
            <p:nvPr/>
          </p:nvSpPr>
          <p:spPr>
            <a:xfrm>
              <a:off x="4860032" y="2348880"/>
              <a:ext cx="3024336" cy="648072"/>
            </a:xfrm>
            <a:prstGeom prst="rect">
              <a:avLst/>
            </a:prstGeom>
            <a:blipFill>
              <a:blip r:embed="rId6" cstate="print"/>
              <a:tile tx="0" ty="0" sx="100000" sy="100000" flip="none" algn="tl"/>
            </a:blip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mtClean="0"/>
                <a:t>생활물가 상승</a:t>
              </a:r>
              <a:endParaRPr lang="ko-KR" altLang="en-US"/>
            </a:p>
          </p:txBody>
        </p:sp>
        <p:sp>
          <p:nvSpPr>
            <p:cNvPr id="14" name="직사각형 13"/>
            <p:cNvSpPr/>
            <p:nvPr/>
          </p:nvSpPr>
          <p:spPr>
            <a:xfrm>
              <a:off x="2771800" y="3573016"/>
              <a:ext cx="3024336" cy="648072"/>
            </a:xfrm>
            <a:prstGeom prst="rect">
              <a:avLst/>
            </a:prstGeom>
            <a:blipFill>
              <a:blip r:embed="rId6" cstate="print"/>
              <a:tile tx="0" ty="0" sx="100000" sy="100000" flip="none" algn="tl"/>
            </a:blip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mtClean="0"/>
                <a:t>스태그플레이션 가시화</a:t>
              </a:r>
              <a:endParaRPr lang="ko-KR" altLang="en-US"/>
            </a:p>
          </p:txBody>
        </p:sp>
        <p:sp>
          <p:nvSpPr>
            <p:cNvPr id="15" name="직사각형 14"/>
            <p:cNvSpPr/>
            <p:nvPr/>
          </p:nvSpPr>
          <p:spPr>
            <a:xfrm>
              <a:off x="683568" y="5517232"/>
              <a:ext cx="3024336" cy="648072"/>
            </a:xfrm>
            <a:prstGeom prst="rect">
              <a:avLst/>
            </a:prstGeom>
            <a:blipFill>
              <a:blip r:embed="rId6" cstate="print"/>
              <a:tile tx="0" ty="0" sx="100000" sy="100000" flip="none" algn="tl"/>
            </a:blip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mtClean="0"/>
                <a:t>투자 소비 위축 가속</a:t>
              </a:r>
              <a:endParaRPr lang="ko-KR" altLang="en-US"/>
            </a:p>
          </p:txBody>
        </p:sp>
        <p:sp>
          <p:nvSpPr>
            <p:cNvPr id="16" name="직사각형 15"/>
            <p:cNvSpPr/>
            <p:nvPr/>
          </p:nvSpPr>
          <p:spPr>
            <a:xfrm>
              <a:off x="4860032" y="5517232"/>
              <a:ext cx="3024336" cy="648072"/>
            </a:xfrm>
            <a:prstGeom prst="rect">
              <a:avLst/>
            </a:prstGeom>
            <a:blipFill>
              <a:blip r:embed="rId6" cstate="print"/>
              <a:tile tx="0" ty="0" sx="100000" sy="100000" flip="none" algn="tl"/>
            </a:blip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dirty="0" smtClean="0"/>
                <a:t>주식 부동산시장 침체</a:t>
              </a:r>
              <a:endParaRPr lang="ko-KR" altLang="en-US" dirty="0"/>
            </a:p>
          </p:txBody>
        </p:sp>
        <p:cxnSp>
          <p:nvCxnSpPr>
            <p:cNvPr id="17" name="꺾인 연결선 16"/>
            <p:cNvCxnSpPr>
              <a:stCxn id="12" idx="2"/>
              <a:endCxn id="14" idx="0"/>
            </p:cNvCxnSpPr>
            <p:nvPr/>
          </p:nvCxnSpPr>
          <p:spPr>
            <a:xfrm rot="16200000" flipH="1">
              <a:off x="2951820" y="2240868"/>
              <a:ext cx="576064" cy="2088232"/>
            </a:xfrm>
            <a:prstGeom prst="bentConnector3">
              <a:avLst>
                <a:gd name="adj1" fmla="val 50000"/>
              </a:avLst>
            </a:prstGeom>
            <a:ln w="50800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꺾인 연결선 17"/>
            <p:cNvCxnSpPr>
              <a:stCxn id="13" idx="2"/>
              <a:endCxn id="14" idx="0"/>
            </p:cNvCxnSpPr>
            <p:nvPr/>
          </p:nvCxnSpPr>
          <p:spPr>
            <a:xfrm rot="5400000">
              <a:off x="5040052" y="2240868"/>
              <a:ext cx="576064" cy="2088232"/>
            </a:xfrm>
            <a:prstGeom prst="bentConnector3">
              <a:avLst>
                <a:gd name="adj1" fmla="val 50000"/>
              </a:avLst>
            </a:prstGeom>
            <a:ln w="50800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꺾인 연결선 18"/>
            <p:cNvCxnSpPr>
              <a:stCxn id="14" idx="2"/>
              <a:endCxn id="10" idx="0"/>
            </p:cNvCxnSpPr>
            <p:nvPr/>
          </p:nvCxnSpPr>
          <p:spPr>
            <a:xfrm rot="5400000">
              <a:off x="2951820" y="3465004"/>
              <a:ext cx="576064" cy="2088232"/>
            </a:xfrm>
            <a:prstGeom prst="bentConnector3">
              <a:avLst>
                <a:gd name="adj1" fmla="val 50000"/>
              </a:avLst>
            </a:prstGeom>
            <a:ln w="50800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꺾인 연결선 19"/>
            <p:cNvCxnSpPr>
              <a:stCxn id="14" idx="2"/>
              <a:endCxn id="11" idx="0"/>
            </p:cNvCxnSpPr>
            <p:nvPr/>
          </p:nvCxnSpPr>
          <p:spPr>
            <a:xfrm rot="16200000" flipH="1">
              <a:off x="5076056" y="3429000"/>
              <a:ext cx="576064" cy="2160240"/>
            </a:xfrm>
            <a:prstGeom prst="bentConnector3">
              <a:avLst>
                <a:gd name="adj1" fmla="val 50000"/>
              </a:avLst>
            </a:prstGeom>
            <a:ln w="50800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764858734"/>
      </p:ext>
    </p:extLst>
  </p:cSld>
  <p:clrMapOvr>
    <a:masterClrMapping/>
  </p:clrMapOvr>
  <p:transition spd="slow" advClick="0" advTm="55000">
    <p:push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번호 개체 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D39FF7-0E2D-4A6E-B32E-0FD59F4F73CA}" type="slidenum">
              <a:rPr lang="ko-KR" altLang="en-US" smtClean="0"/>
              <a:t>15</a:t>
            </a:fld>
            <a:endParaRPr lang="ko-KR" altLang="en-US"/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ko-KR" altLang="en-US" sz="5000" smtClean="0">
                <a:latin typeface="바탕체" pitchFamily="17" charset="-127"/>
                <a:ea typeface="바탕체" pitchFamily="17" charset="-127"/>
              </a:rPr>
              <a:t>프로그램 실행</a:t>
            </a:r>
            <a:endParaRPr lang="ko-KR" altLang="en-US" sz="5000">
              <a:latin typeface="바탕체" pitchFamily="17" charset="-127"/>
              <a:ea typeface="바탕체" pitchFamily="17" charset="-127"/>
            </a:endParaRPr>
          </a:p>
        </p:txBody>
      </p:sp>
      <p:grpSp>
        <p:nvGrpSpPr>
          <p:cNvPr id="6" name="그룹 5"/>
          <p:cNvGrpSpPr/>
          <p:nvPr/>
        </p:nvGrpSpPr>
        <p:grpSpPr>
          <a:xfrm>
            <a:off x="2987824" y="1916832"/>
            <a:ext cx="2880000" cy="3032400"/>
            <a:chOff x="2987824" y="1916832"/>
            <a:chExt cx="2880000" cy="3032400"/>
          </a:xfrm>
        </p:grpSpPr>
        <p:sp>
          <p:nvSpPr>
            <p:cNvPr id="4" name="막힌 원호 3">
              <a:hlinkHover r:id="rId2" action="ppaction://program"/>
            </p:cNvPr>
            <p:cNvSpPr/>
            <p:nvPr/>
          </p:nvSpPr>
          <p:spPr>
            <a:xfrm>
              <a:off x="2987824" y="1916832"/>
              <a:ext cx="2880000" cy="2880000"/>
            </a:xfrm>
            <a:prstGeom prst="blockArc">
              <a:avLst/>
            </a:prstGeom>
            <a:blipFill>
              <a:blip r:embed="rId3"/>
              <a:tile tx="0" ty="0" sx="100000" sy="100000" flip="none" algn="tl"/>
            </a:blipFill>
            <a:scene3d>
              <a:camera prst="orthographicFront"/>
              <a:lightRig rig="threePt" dir="t"/>
            </a:scene3d>
            <a:sp3d extrusionH="914400"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tx1"/>
                </a:solidFill>
              </a:endParaRPr>
            </a:p>
          </p:txBody>
        </p:sp>
        <p:sp>
          <p:nvSpPr>
            <p:cNvPr id="5" name="막힌 원호 4">
              <a:hlinkHover r:id="rId2" action="ppaction://program"/>
            </p:cNvPr>
            <p:cNvSpPr/>
            <p:nvPr/>
          </p:nvSpPr>
          <p:spPr>
            <a:xfrm flipV="1">
              <a:off x="2987824" y="2069232"/>
              <a:ext cx="2880000" cy="2880000"/>
            </a:xfrm>
            <a:prstGeom prst="blockArc">
              <a:avLst/>
            </a:prstGeom>
            <a:blipFill>
              <a:blip r:embed="rId3"/>
              <a:tile tx="0" ty="0" sx="100000" sy="100000" flip="none" algn="tl"/>
            </a:blipFill>
            <a:scene3d>
              <a:camera prst="orthographicFront"/>
              <a:lightRig rig="threePt" dir="t"/>
            </a:scene3d>
            <a:sp3d extrusionH="914400"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72433745"/>
      </p:ext>
    </p:extLst>
  </p:cSld>
  <p:clrMapOvr>
    <a:masterClrMapping/>
  </p:clrMapOvr>
  <p:transition spd="slow" advClick="0" advTm="55000">
    <p:push dir="d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광장">
  <a:themeElements>
    <a:clrScheme name="광장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광장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inorFont>
    </a:fontScheme>
    <a:fmtScheme name="광장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34</TotalTime>
  <Words>104</Words>
  <Application>Microsoft Office PowerPoint</Application>
  <PresentationFormat>화면 슬라이드 쇼(4:3)</PresentationFormat>
  <Paragraphs>53</Paragraphs>
  <Slides>5</Slides>
  <Notes>4</Notes>
  <HiddenSlides>1</HiddenSlides>
  <MMClips>0</MMClips>
  <ScaleCrop>false</ScaleCrop>
  <HeadingPairs>
    <vt:vector size="6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5</vt:i4>
      </vt:variant>
      <vt:variant>
        <vt:lpstr>재구성한 쇼</vt:lpstr>
      </vt:variant>
      <vt:variant>
        <vt:i4>2</vt:i4>
      </vt:variant>
    </vt:vector>
  </HeadingPairs>
  <TitlesOfParts>
    <vt:vector size="8" baseType="lpstr">
      <vt:lpstr>광장</vt:lpstr>
      <vt:lpstr>PowerPoint 프레젠테이션</vt:lpstr>
      <vt:lpstr>스태그플레이션의 의미</vt:lpstr>
      <vt:lpstr>스태그플레이션 가능성 지수</vt:lpstr>
      <vt:lpstr>PowerPoint 프레젠테이션</vt:lpstr>
      <vt:lpstr>프로그램 실행</vt:lpstr>
      <vt:lpstr>프로그램 실행1</vt:lpstr>
      <vt:lpstr>프로그램 실행2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삼성SDS</dc:creator>
  <cp:lastModifiedBy>admin</cp:lastModifiedBy>
  <cp:revision>12</cp:revision>
  <dcterms:created xsi:type="dcterms:W3CDTF">2015-03-13T22:51:35Z</dcterms:created>
  <dcterms:modified xsi:type="dcterms:W3CDTF">2015-03-20T02:28:48Z</dcterms:modified>
</cp:coreProperties>
</file>